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2AB6-A4F6-40C8-A6BF-1321CDEABDE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15/04/2019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BC8A-FFAA-42CD-8485-5E444A8F68C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308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2AB6-A4F6-40C8-A6BF-1321CDEABDE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15/04/2019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BC8A-FFAA-42CD-8485-5E444A8F68C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24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2AB6-A4F6-40C8-A6BF-1321CDEABDE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15/04/2019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BC8A-FFAA-42CD-8485-5E444A8F68C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734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2AB6-A4F6-40C8-A6BF-1321CDEABDE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15/04/2019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BC8A-FFAA-42CD-8485-5E444A8F68C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273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2AB6-A4F6-40C8-A6BF-1321CDEABDE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15/04/2019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BC8A-FFAA-42CD-8485-5E444A8F68C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18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2AB6-A4F6-40C8-A6BF-1321CDEABDE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15/04/2019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BC8A-FFAA-42CD-8485-5E444A8F68C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413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2AB6-A4F6-40C8-A6BF-1321CDEABDE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15/04/2019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BC8A-FFAA-42CD-8485-5E444A8F68C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72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2AB6-A4F6-40C8-A6BF-1321CDEABDE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15/04/2019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BC8A-FFAA-42CD-8485-5E444A8F68C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53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2AB6-A4F6-40C8-A6BF-1321CDEABDE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15/04/2019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BC8A-FFAA-42CD-8485-5E444A8F68C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552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2AB6-A4F6-40C8-A6BF-1321CDEABDE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15/04/2019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BC8A-FFAA-42CD-8485-5E444A8F68C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890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2AB6-A4F6-40C8-A6BF-1321CDEABDE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15/04/2019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5BC8A-FFAA-42CD-8485-5E444A8F68C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24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42AB6-A4F6-40C8-A6BF-1321CDEABDE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15/04/2019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5BC8A-FFAA-42CD-8485-5E444A8F68C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903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7661185" y="4333104"/>
            <a:ext cx="2378676" cy="54846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Gisha" panose="020B0502040204020203" pitchFamily="34" charset="-79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200" b="1" dirty="0" smtClean="0">
                <a:solidFill>
                  <a:srgbClr val="C00000"/>
                </a:solidFill>
                <a:cs typeface="Gisha" panose="020B0502040204020203" pitchFamily="34" charset="-79"/>
              </a:rPr>
              <a:t>2019/2022</a:t>
            </a:r>
            <a:endParaRPr lang="pt-BR" sz="3200" b="1" dirty="0">
              <a:solidFill>
                <a:srgbClr val="C00000"/>
              </a:solidFill>
              <a:cs typeface="Gisha" panose="020B0502040204020203" pitchFamily="34" charset="-79"/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2495550" y="4177229"/>
            <a:ext cx="7321378" cy="25870"/>
          </a:xfrm>
          <a:prstGeom prst="line">
            <a:avLst/>
          </a:prstGeom>
          <a:ln w="38100">
            <a:solidFill>
              <a:srgbClr val="69BF7D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ítulo 1"/>
          <p:cNvSpPr>
            <a:spLocks noGrp="1"/>
          </p:cNvSpPr>
          <p:nvPr>
            <p:ph type="ctrTitle"/>
          </p:nvPr>
        </p:nvSpPr>
        <p:spPr>
          <a:xfrm>
            <a:off x="2267461" y="1789629"/>
            <a:ext cx="7772400" cy="2387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sz="4000" b="1" dirty="0">
                <a:latin typeface="Gisha" panose="020B0502040204020203" pitchFamily="34" charset="-79"/>
                <a:cs typeface="Gisha" panose="020B0502040204020203" pitchFamily="34" charset="-79"/>
              </a:rPr>
              <a:t>Casa Militar</a:t>
            </a:r>
          </a:p>
        </p:txBody>
      </p:sp>
      <p:pic>
        <p:nvPicPr>
          <p:cNvPr id="9" name="Picture 2" descr="Resultado de imagem para edp r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6867" y="626038"/>
            <a:ext cx="798082" cy="527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757" b="97104" l="2972" r="97920">
                        <a14:foregroundMark x1="66122" y1="21622" x2="66122" y2="21622"/>
                        <a14:foregroundMark x1="13670" y1="16023" x2="13670" y2="16023"/>
                        <a14:foregroundMark x1="13670" y1="16023" x2="13670" y2="16023"/>
                        <a14:foregroundMark x1="11293" y1="17375" x2="11293" y2="17375"/>
                        <a14:foregroundMark x1="8321" y1="27992" x2="8321" y2="27992"/>
                        <a14:foregroundMark x1="13373" y1="43629" x2="13373" y2="43629"/>
                        <a14:foregroundMark x1="14413" y1="60039" x2="14413" y2="60039"/>
                        <a14:foregroundMark x1="79495" y1="14672" x2="79495" y2="14672"/>
                        <a14:foregroundMark x1="64785" y1="53475" x2="74740" y2="65637"/>
                        <a14:foregroundMark x1="10698" y1="88996" x2="10698" y2="88996"/>
                        <a14:foregroundMark x1="14710" y1="88996" x2="14710" y2="88996"/>
                        <a14:foregroundMark x1="23774" y1="89382" x2="23774" y2="89382"/>
                        <a14:foregroundMark x1="27192" y1="89382" x2="27192" y2="89382"/>
                        <a14:foregroundMark x1="37444" y1="88996" x2="37444" y2="88996"/>
                        <a14:foregroundMark x1="43388" y1="87066" x2="43388" y2="87066"/>
                        <a14:foregroundMark x1="50817" y1="85135" x2="50817" y2="85135"/>
                        <a14:foregroundMark x1="56761" y1="84363" x2="56761" y2="84363"/>
                        <a14:foregroundMark x1="63150" y1="86680" x2="63150" y2="86680"/>
                        <a14:foregroundMark x1="69391" y1="87066" x2="69391" y2="87066"/>
                        <a14:foregroundMark x1="76226" y1="87259" x2="76226" y2="87259"/>
                        <a14:foregroundMark x1="84993" y1="84749" x2="84993" y2="84749"/>
                        <a14:foregroundMark x1="90490" y1="86680" x2="90490" y2="86680"/>
                        <a14:foregroundMark x1="69985" y1="17761" x2="67756" y2="31853"/>
                        <a14:foregroundMark x1="10996" y1="64093" x2="10996" y2="64093"/>
                        <a14:foregroundMark x1="11738" y1="50772" x2="14264" y2="50000"/>
                        <a14:foregroundMark x1="8172" y1="48649" x2="8915" y2="50579"/>
                        <a14:foregroundMark x1="8618" y1="43822" x2="7727" y2="44981"/>
                        <a14:foregroundMark x1="11738" y1="42471" x2="12036" y2="44208"/>
                        <a14:foregroundMark x1="14413" y1="32432" x2="14264" y2="35135"/>
                        <a14:foregroundMark x1="9510" y1="14286" x2="14116" y2="1602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096013" y="319449"/>
            <a:ext cx="1456645" cy="112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44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4" name="Retângulo 9"/>
          <p:cNvGrpSpPr/>
          <p:nvPr/>
        </p:nvGrpSpPr>
        <p:grpSpPr>
          <a:xfrm>
            <a:off x="113264" y="563228"/>
            <a:ext cx="5406088" cy="445376"/>
            <a:chOff x="-1" y="-1"/>
            <a:chExt cx="5467776" cy="445375"/>
          </a:xfrm>
        </p:grpSpPr>
        <p:sp>
          <p:nvSpPr>
            <p:cNvPr id="492" name="Retângulo"/>
            <p:cNvSpPr/>
            <p:nvPr/>
          </p:nvSpPr>
          <p:spPr>
            <a:xfrm>
              <a:off x="-1" y="-1"/>
              <a:ext cx="5467776" cy="445375"/>
            </a:xfrm>
            <a:prstGeom prst="rect">
              <a:avLst/>
            </a:prstGeom>
            <a:solidFill>
              <a:srgbClr val="F9F9F9"/>
            </a:solidFill>
            <a:ln w="9525" cap="flat">
              <a:solidFill>
                <a:srgbClr val="A6A6A6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412575">
                <a:defRPr sz="10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93" name="Nome do Projeto:"/>
            <p:cNvSpPr txBox="1"/>
            <p:nvPr/>
          </p:nvSpPr>
          <p:spPr>
            <a:xfrm>
              <a:off x="-1" y="-1"/>
              <a:ext cx="5467776" cy="2698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26934" tIns="26934" rIns="26934" bIns="26934" numCol="1" anchor="t">
              <a:spAutoFit/>
            </a:bodyPr>
            <a:lstStyle>
              <a:lvl1pPr defTabSz="412575">
                <a:defRPr sz="10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pt-BR" sz="1400" b="1" dirty="0">
                  <a:latin typeface="+mj-lt"/>
                </a:rPr>
                <a:t>SISTEMA DE GERENCIAMENTO DE RISCO E DESASTRE </a:t>
              </a:r>
              <a:r>
                <a:rPr lang="pt-BR" sz="1400" b="1" dirty="0" smtClean="0">
                  <a:latin typeface="+mj-lt"/>
                </a:rPr>
                <a:t>(</a:t>
              </a:r>
              <a:r>
                <a:rPr lang="pt-BR" sz="1400" b="1" dirty="0">
                  <a:latin typeface="+mj-lt"/>
                </a:rPr>
                <a:t>GRD)</a:t>
              </a:r>
            </a:p>
          </p:txBody>
        </p:sp>
      </p:grpSp>
      <p:sp>
        <p:nvSpPr>
          <p:cNvPr id="495" name="Retângulo 10"/>
          <p:cNvSpPr txBox="1"/>
          <p:nvPr/>
        </p:nvSpPr>
        <p:spPr>
          <a:xfrm>
            <a:off x="72074" y="16355"/>
            <a:ext cx="8150474" cy="507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2700" b="1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lang="pt-BR" dirty="0" smtClean="0">
                <a:latin typeface="+mj-lt"/>
              </a:rPr>
              <a:t>PLANEJAMENTO ESTRATÉGICO DO GOVERNO 2019-2022</a:t>
            </a:r>
            <a:endParaRPr dirty="0">
              <a:latin typeface="+mj-lt"/>
            </a:endParaRPr>
          </a:p>
        </p:txBody>
      </p:sp>
      <p:grpSp>
        <p:nvGrpSpPr>
          <p:cNvPr id="498" name="Retângulo 11"/>
          <p:cNvGrpSpPr/>
          <p:nvPr/>
        </p:nvGrpSpPr>
        <p:grpSpPr>
          <a:xfrm>
            <a:off x="5662349" y="563228"/>
            <a:ext cx="6397845" cy="445376"/>
            <a:chOff x="-85077" y="-1"/>
            <a:chExt cx="6411449" cy="445375"/>
          </a:xfrm>
        </p:grpSpPr>
        <p:sp>
          <p:nvSpPr>
            <p:cNvPr id="496" name="Retângulo"/>
            <p:cNvSpPr/>
            <p:nvPr/>
          </p:nvSpPr>
          <p:spPr>
            <a:xfrm>
              <a:off x="-85077" y="-1"/>
              <a:ext cx="6411449" cy="445375"/>
            </a:xfrm>
            <a:prstGeom prst="rect">
              <a:avLst/>
            </a:prstGeom>
            <a:solidFill>
              <a:srgbClr val="F9F9F9"/>
            </a:solidFill>
            <a:ln w="9525" cap="flat">
              <a:solidFill>
                <a:srgbClr val="A6A6A6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412575"/>
              <a:endParaRPr/>
            </a:p>
          </p:txBody>
        </p:sp>
        <p:sp>
          <p:nvSpPr>
            <p:cNvPr id="497" name="Secretaria:"/>
            <p:cNvSpPr txBox="1"/>
            <p:nvPr/>
          </p:nvSpPr>
          <p:spPr>
            <a:xfrm>
              <a:off x="-85077" y="-1"/>
              <a:ext cx="6411449" cy="2698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26934" tIns="26934" rIns="26934" bIns="26934" numCol="1" anchor="t">
              <a:spAutoFit/>
            </a:bodyPr>
            <a:lstStyle>
              <a:lvl1pPr defTabSz="412575">
                <a:defRPr sz="10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pt-BR" sz="1400" b="1" dirty="0" smtClean="0">
                  <a:latin typeface="+mj-lt"/>
                </a:rPr>
                <a:t>CASA MILITAR</a:t>
              </a:r>
              <a:endParaRPr sz="1400" b="1" dirty="0">
                <a:latin typeface="+mj-lt"/>
              </a:endParaRPr>
            </a:p>
          </p:txBody>
        </p:sp>
      </p:grpSp>
      <p:sp>
        <p:nvSpPr>
          <p:cNvPr id="499" name="Retângulo 2"/>
          <p:cNvSpPr/>
          <p:nvPr/>
        </p:nvSpPr>
        <p:spPr>
          <a:xfrm>
            <a:off x="118041" y="1077725"/>
            <a:ext cx="11959480" cy="5684583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0" name="Retângulo 3"/>
          <p:cNvSpPr/>
          <p:nvPr/>
        </p:nvSpPr>
        <p:spPr>
          <a:xfrm>
            <a:off x="180771" y="1158874"/>
            <a:ext cx="2658142" cy="2725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1" name="Retângulo 15"/>
          <p:cNvSpPr/>
          <p:nvPr/>
        </p:nvSpPr>
        <p:spPr>
          <a:xfrm>
            <a:off x="2914658" y="1158874"/>
            <a:ext cx="9071392" cy="2725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2" name="Retângulo 16"/>
          <p:cNvSpPr/>
          <p:nvPr/>
        </p:nvSpPr>
        <p:spPr>
          <a:xfrm>
            <a:off x="180771" y="3965741"/>
            <a:ext cx="4569318" cy="24308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3" name="Retângulo 17"/>
          <p:cNvSpPr/>
          <p:nvPr/>
        </p:nvSpPr>
        <p:spPr>
          <a:xfrm>
            <a:off x="8621501" y="3962049"/>
            <a:ext cx="3364549" cy="24180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4" name="CaixaDeTexto 4"/>
          <p:cNvSpPr txBox="1"/>
          <p:nvPr/>
        </p:nvSpPr>
        <p:spPr>
          <a:xfrm>
            <a:off x="9960025" y="6469353"/>
            <a:ext cx="1863338" cy="21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800"/>
            </a:lvl1pPr>
          </a:lstStyle>
          <a:p>
            <a:r>
              <a:rPr dirty="0" err="1"/>
              <a:t>Apoio</a:t>
            </a:r>
            <a:r>
              <a:rPr dirty="0"/>
              <a:t> </a:t>
            </a:r>
            <a:r>
              <a:rPr dirty="0" err="1"/>
              <a:t>técnico</a:t>
            </a:r>
            <a:r>
              <a:rPr dirty="0"/>
              <a:t> e </a:t>
            </a:r>
            <a:r>
              <a:rPr dirty="0" err="1"/>
              <a:t>metodológico</a:t>
            </a:r>
            <a:endParaRPr dirty="0"/>
          </a:p>
        </p:txBody>
      </p:sp>
      <p:pic>
        <p:nvPicPr>
          <p:cNvPr id="505" name="Imagem 13" descr="Imagem 1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597776" y="6455423"/>
            <a:ext cx="403855" cy="271538"/>
          </a:xfrm>
          <a:prstGeom prst="rect">
            <a:avLst/>
          </a:prstGeom>
          <a:ln w="12700">
            <a:miter lim="400000"/>
          </a:ln>
        </p:spPr>
      </p:pic>
      <p:sp>
        <p:nvSpPr>
          <p:cNvPr id="506" name="CaixaDeTexto 12"/>
          <p:cNvSpPr txBox="1"/>
          <p:nvPr/>
        </p:nvSpPr>
        <p:spPr>
          <a:xfrm>
            <a:off x="682414" y="1279011"/>
            <a:ext cx="212679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 b="1"/>
            </a:pPr>
            <a:r>
              <a:rPr lang="pt-BR" dirty="0" smtClean="0"/>
              <a:t>OBJETIVO ESTRATÉGICO</a:t>
            </a:r>
            <a:endParaRPr dirty="0"/>
          </a:p>
        </p:txBody>
      </p:sp>
      <p:sp>
        <p:nvSpPr>
          <p:cNvPr id="507" name="CaixaDeTexto 25"/>
          <p:cNvSpPr txBox="1"/>
          <p:nvPr/>
        </p:nvSpPr>
        <p:spPr>
          <a:xfrm>
            <a:off x="3461408" y="1276352"/>
            <a:ext cx="2200941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 b="1"/>
            </a:pPr>
            <a:r>
              <a:rPr lang="pt-BR" dirty="0" smtClean="0"/>
              <a:t>ESCOPO</a:t>
            </a:r>
            <a:endParaRPr dirty="0"/>
          </a:p>
        </p:txBody>
      </p:sp>
      <p:sp>
        <p:nvSpPr>
          <p:cNvPr id="508" name="CaixaDeTexto 27"/>
          <p:cNvSpPr txBox="1"/>
          <p:nvPr/>
        </p:nvSpPr>
        <p:spPr>
          <a:xfrm>
            <a:off x="755324" y="4100875"/>
            <a:ext cx="2556123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 b="1"/>
            </a:pPr>
            <a:r>
              <a:rPr lang="pt-BR" dirty="0" smtClean="0"/>
              <a:t>RESULTADOS PRETENDIDOS</a:t>
            </a:r>
            <a:endParaRPr dirty="0"/>
          </a:p>
        </p:txBody>
      </p:sp>
      <p:sp>
        <p:nvSpPr>
          <p:cNvPr id="509" name="CaixaDeTexto 29"/>
          <p:cNvSpPr txBox="1"/>
          <p:nvPr/>
        </p:nvSpPr>
        <p:spPr>
          <a:xfrm>
            <a:off x="9166655" y="4100875"/>
            <a:ext cx="2761531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 b="1"/>
            </a:pPr>
            <a:r>
              <a:rPr dirty="0"/>
              <a:t>ÁREAS </a:t>
            </a:r>
            <a:r>
              <a:rPr lang="pt-BR" dirty="0" smtClean="0"/>
              <a:t>PARCEIRAS DO PROJETO</a:t>
            </a:r>
            <a:endParaRPr dirty="0"/>
          </a:p>
        </p:txBody>
      </p:sp>
      <p:pic>
        <p:nvPicPr>
          <p:cNvPr id="510" name="Picture 2" descr="Picture 2"/>
          <p:cNvPicPr>
            <a:picLocks noChangeAspect="1"/>
          </p:cNvPicPr>
          <p:nvPr/>
        </p:nvPicPr>
        <p:blipFill>
          <a:blip r:embed="rId3">
            <a:biLevel thresh="75000"/>
            <a:extLst/>
          </a:blip>
          <a:srcRect l="2427" t="3669" r="8962" b="3334"/>
          <a:stretch>
            <a:fillRect/>
          </a:stretch>
        </p:blipFill>
        <p:spPr>
          <a:xfrm>
            <a:off x="220513" y="1224329"/>
            <a:ext cx="446568" cy="42821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1" name="Picture 6" descr="Picture 6"/>
          <p:cNvPicPr>
            <a:picLocks noChangeAspect="1"/>
          </p:cNvPicPr>
          <p:nvPr/>
        </p:nvPicPr>
        <p:blipFill>
          <a:blip r:embed="rId4">
            <a:biLevel thresh="75000"/>
            <a:extLst/>
          </a:blip>
          <a:stretch>
            <a:fillRect/>
          </a:stretch>
        </p:blipFill>
        <p:spPr>
          <a:xfrm>
            <a:off x="2950533" y="1193047"/>
            <a:ext cx="510875" cy="510875"/>
          </a:xfrm>
          <a:prstGeom prst="rect">
            <a:avLst/>
          </a:prstGeom>
          <a:ln w="12700">
            <a:miter lim="400000"/>
          </a:ln>
        </p:spPr>
      </p:pic>
      <p:pic>
        <p:nvPicPr>
          <p:cNvPr id="512" name="Picture 8" descr="Picture 8"/>
          <p:cNvPicPr>
            <a:picLocks noChangeAspect="1"/>
          </p:cNvPicPr>
          <p:nvPr/>
        </p:nvPicPr>
        <p:blipFill>
          <a:blip r:embed="rId5">
            <a:biLevel thresh="75000"/>
            <a:extLst/>
          </a:blip>
          <a:stretch>
            <a:fillRect/>
          </a:stretch>
        </p:blipFill>
        <p:spPr>
          <a:xfrm>
            <a:off x="131868" y="3949264"/>
            <a:ext cx="703956" cy="64177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3" name="Picture 20" descr="Picture 20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683257" y="4023607"/>
            <a:ext cx="455882" cy="455882"/>
          </a:xfrm>
          <a:prstGeom prst="rect">
            <a:avLst/>
          </a:prstGeom>
          <a:ln w="12700">
            <a:miter lim="400000"/>
          </a:ln>
        </p:spPr>
      </p:pic>
      <p:sp>
        <p:nvSpPr>
          <p:cNvPr id="518" name="CaixaDeTexto 33"/>
          <p:cNvSpPr txBox="1"/>
          <p:nvPr/>
        </p:nvSpPr>
        <p:spPr>
          <a:xfrm>
            <a:off x="219370" y="1725594"/>
            <a:ext cx="25887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Modernizar e desburocratizar os </a:t>
            </a:r>
            <a:r>
              <a:rPr lang="pt-BR" sz="1200" dirty="0" smtClean="0">
                <a:solidFill>
                  <a:schemeClr val="tx1"/>
                </a:solidFill>
              </a:rPr>
              <a:t>processos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pt-BR" sz="1200" dirty="0">
              <a:solidFill>
                <a:schemeClr val="tx1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Agilizar as soluções ao cidadão por meio do </a:t>
            </a:r>
            <a:r>
              <a:rPr lang="pt-BR" sz="1200" dirty="0" smtClean="0">
                <a:solidFill>
                  <a:schemeClr val="tx1"/>
                </a:solidFill>
              </a:rPr>
              <a:t>Governo Digital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519" name="CaixaDeTexto 39"/>
          <p:cNvSpPr txBox="1"/>
          <p:nvPr/>
        </p:nvSpPr>
        <p:spPr>
          <a:xfrm>
            <a:off x="2967009" y="1726088"/>
            <a:ext cx="8977654" cy="17543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r>
              <a:rPr lang="pt-BR" sz="1200" dirty="0">
                <a:solidFill>
                  <a:schemeClr val="tx1"/>
                </a:solidFill>
              </a:rPr>
              <a:t>É uma solução de integração de sistemas e processos, com o foco na eficácia da gestão e resposta da Defesa Civil </a:t>
            </a:r>
            <a:r>
              <a:rPr lang="pt-BR" sz="1200" dirty="0" smtClean="0">
                <a:solidFill>
                  <a:schemeClr val="tx1"/>
                </a:solidFill>
              </a:rPr>
              <a:t>Estadual, </a:t>
            </a:r>
            <a:r>
              <a:rPr lang="pt-BR" sz="1200" dirty="0">
                <a:solidFill>
                  <a:schemeClr val="tx1"/>
                </a:solidFill>
              </a:rPr>
              <a:t>e abrangerá</a:t>
            </a:r>
            <a:r>
              <a:rPr lang="pt-BR" sz="1200" dirty="0" smtClean="0">
                <a:solidFill>
                  <a:schemeClr val="tx1"/>
                </a:solidFill>
              </a:rPr>
              <a:t>:</a:t>
            </a:r>
          </a:p>
          <a:p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Prevenção (Plano de Contingência, rede de avisos e alertas e boletins informativos</a:t>
            </a:r>
            <a:r>
              <a:rPr lang="pt-BR" sz="1200" dirty="0" smtClean="0">
                <a:solidFill>
                  <a:schemeClr val="tx1"/>
                </a:solidFill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Ações de resposta (Plano Detalhado de Resposta, Plano de Trabalho e Sistema de Comando de Incidentes</a:t>
            </a:r>
            <a:r>
              <a:rPr lang="pt-BR" sz="1200" dirty="0" smtClean="0">
                <a:solidFill>
                  <a:schemeClr val="tx1"/>
                </a:solidFill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Gestão </a:t>
            </a:r>
            <a:r>
              <a:rPr lang="pt-BR" sz="1200" dirty="0" smtClean="0">
                <a:solidFill>
                  <a:schemeClr val="tx1"/>
                </a:solidFill>
              </a:rPr>
              <a:t>(otimização </a:t>
            </a:r>
            <a:r>
              <a:rPr lang="pt-BR" sz="1200" dirty="0">
                <a:solidFill>
                  <a:schemeClr val="tx1"/>
                </a:solidFill>
              </a:rPr>
              <a:t>e modernização de todos os processos da Defesa Civil</a:t>
            </a:r>
            <a:r>
              <a:rPr lang="pt-BR" sz="1200" dirty="0" smtClean="0">
                <a:solidFill>
                  <a:schemeClr val="tx1"/>
                </a:solidFill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Ferramenta </a:t>
            </a:r>
            <a:r>
              <a:rPr lang="pt-BR" sz="1200" dirty="0">
                <a:solidFill>
                  <a:schemeClr val="tx1"/>
                </a:solidFill>
              </a:rPr>
              <a:t>digital livre, acessível por desktop e dispositivos </a:t>
            </a:r>
            <a:r>
              <a:rPr lang="pt-BR" sz="1200" dirty="0" smtClean="0">
                <a:solidFill>
                  <a:schemeClr val="tx1"/>
                </a:solidFill>
              </a:rPr>
              <a:t>móveis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520" name="CaixaDeTexto 40"/>
          <p:cNvSpPr txBox="1"/>
          <p:nvPr/>
        </p:nvSpPr>
        <p:spPr>
          <a:xfrm>
            <a:off x="220512" y="4504570"/>
            <a:ext cx="4495971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Rápido </a:t>
            </a:r>
            <a:r>
              <a:rPr lang="pt-BR" sz="1200" dirty="0">
                <a:solidFill>
                  <a:schemeClr val="tx1"/>
                </a:solidFill>
              </a:rPr>
              <a:t>acesso digital a informações de Defesa </a:t>
            </a:r>
            <a:r>
              <a:rPr lang="pt-BR" sz="1200" dirty="0" smtClean="0">
                <a:solidFill>
                  <a:schemeClr val="tx1"/>
                </a:solidFill>
              </a:rPr>
              <a:t>Civil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Otimização e modernização do controle processual (Prevenção, Resposta e Prestação de Contas</a:t>
            </a:r>
            <a:r>
              <a:rPr lang="pt-BR" sz="1200" dirty="0" smtClean="0">
                <a:solidFill>
                  <a:schemeClr val="tx1"/>
                </a:solidFill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Redução do </a:t>
            </a:r>
            <a:r>
              <a:rPr lang="pt-BR" sz="1200" dirty="0">
                <a:solidFill>
                  <a:schemeClr val="tx1"/>
                </a:solidFill>
              </a:rPr>
              <a:t>tempo </a:t>
            </a:r>
            <a:r>
              <a:rPr lang="pt-BR" sz="1200" dirty="0" smtClean="0">
                <a:solidFill>
                  <a:schemeClr val="tx1"/>
                </a:solidFill>
              </a:rPr>
              <a:t>de resposta </a:t>
            </a:r>
            <a:r>
              <a:rPr lang="pt-BR" sz="1200" dirty="0">
                <a:solidFill>
                  <a:schemeClr val="tx1"/>
                </a:solidFill>
              </a:rPr>
              <a:t>em 10% no primeiro </a:t>
            </a:r>
            <a:r>
              <a:rPr lang="pt-BR" sz="1200" dirty="0" smtClean="0">
                <a:solidFill>
                  <a:schemeClr val="tx1"/>
                </a:solidFill>
              </a:rPr>
              <a:t>ano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521" name="CaixaDeTexto 41"/>
          <p:cNvSpPr txBox="1"/>
          <p:nvPr/>
        </p:nvSpPr>
        <p:spPr>
          <a:xfrm>
            <a:off x="8668869" y="4509777"/>
            <a:ext cx="3281972" cy="1384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pPr marL="171450" indent="-171450">
              <a:buFont typeface="Arial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SEMA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SGGE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PROCERGS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Ministério do Desenvolvimento Regional (Secretaria Nacional de Defesa Civil)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Prefeituras Municipais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Comunidade Gaúcha</a:t>
            </a:r>
          </a:p>
        </p:txBody>
      </p:sp>
      <p:grpSp>
        <p:nvGrpSpPr>
          <p:cNvPr id="32" name="Grupo 20"/>
          <p:cNvGrpSpPr/>
          <p:nvPr/>
        </p:nvGrpSpPr>
        <p:grpSpPr>
          <a:xfrm>
            <a:off x="1581535" y="6450550"/>
            <a:ext cx="1533879" cy="230830"/>
            <a:chOff x="0" y="57666"/>
            <a:chExt cx="1158236" cy="230829"/>
          </a:xfrm>
        </p:grpSpPr>
        <p:sp>
          <p:nvSpPr>
            <p:cNvPr id="33" name="Retângulo 31"/>
            <p:cNvSpPr/>
            <p:nvPr/>
          </p:nvSpPr>
          <p:spPr>
            <a:xfrm>
              <a:off x="0" y="82513"/>
              <a:ext cx="180000" cy="180001"/>
            </a:xfrm>
            <a:prstGeom prst="rect">
              <a:avLst/>
            </a:prstGeom>
            <a:solidFill>
              <a:schemeClr val="tx1"/>
            </a:solidFill>
            <a:ln w="9525" cap="flat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/>
              </a:pPr>
              <a:endParaRPr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4" name="CaixaDeTexto 32"/>
            <p:cNvSpPr txBox="1"/>
            <p:nvPr/>
          </p:nvSpPr>
          <p:spPr>
            <a:xfrm>
              <a:off x="179999" y="57666"/>
              <a:ext cx="978237" cy="2308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900"/>
              </a:lvl1pPr>
            </a:lstStyle>
            <a:p>
              <a:r>
                <a:rPr lang="pt-BR" b="1" dirty="0" smtClean="0"/>
                <a:t>Projeto transversal</a:t>
              </a:r>
              <a:endParaRPr b="1" dirty="0"/>
            </a:p>
          </p:txBody>
        </p:sp>
      </p:grpSp>
      <p:grpSp>
        <p:nvGrpSpPr>
          <p:cNvPr id="35" name="Grupo 20"/>
          <p:cNvGrpSpPr/>
          <p:nvPr/>
        </p:nvGrpSpPr>
        <p:grpSpPr>
          <a:xfrm>
            <a:off x="3016055" y="6455783"/>
            <a:ext cx="1533879" cy="230830"/>
            <a:chOff x="0" y="57666"/>
            <a:chExt cx="1158236" cy="230829"/>
          </a:xfrm>
        </p:grpSpPr>
        <p:sp>
          <p:nvSpPr>
            <p:cNvPr id="36" name="Retângulo 31"/>
            <p:cNvSpPr/>
            <p:nvPr/>
          </p:nvSpPr>
          <p:spPr>
            <a:xfrm>
              <a:off x="0" y="82513"/>
              <a:ext cx="180000" cy="180001"/>
            </a:xfrm>
            <a:prstGeom prst="rect">
              <a:avLst/>
            </a:prstGeom>
            <a:noFill/>
            <a:ln w="9525" cap="flat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/>
              </a:pPr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7" name="CaixaDeTexto 32"/>
            <p:cNvSpPr txBox="1"/>
            <p:nvPr/>
          </p:nvSpPr>
          <p:spPr>
            <a:xfrm>
              <a:off x="179999" y="57666"/>
              <a:ext cx="978237" cy="2308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900"/>
              </a:lvl1pPr>
            </a:lstStyle>
            <a:p>
              <a:r>
                <a:rPr b="1" dirty="0" err="1" smtClean="0"/>
                <a:t>Projeto</a:t>
              </a:r>
              <a:endParaRPr b="1" dirty="0"/>
            </a:p>
          </p:txBody>
        </p:sp>
      </p:grpSp>
      <p:grpSp>
        <p:nvGrpSpPr>
          <p:cNvPr id="38" name="Grupo 20"/>
          <p:cNvGrpSpPr/>
          <p:nvPr/>
        </p:nvGrpSpPr>
        <p:grpSpPr>
          <a:xfrm>
            <a:off x="3891937" y="6457973"/>
            <a:ext cx="1694306" cy="230830"/>
            <a:chOff x="0" y="57666"/>
            <a:chExt cx="1279375" cy="230829"/>
          </a:xfrm>
        </p:grpSpPr>
        <p:sp>
          <p:nvSpPr>
            <p:cNvPr id="39" name="Retângulo 31"/>
            <p:cNvSpPr/>
            <p:nvPr/>
          </p:nvSpPr>
          <p:spPr>
            <a:xfrm>
              <a:off x="0" y="82513"/>
              <a:ext cx="180000" cy="180001"/>
            </a:xfrm>
            <a:prstGeom prst="rect">
              <a:avLst/>
            </a:prstGeom>
            <a:noFill/>
            <a:ln w="9525" cap="flat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/>
              </a:pPr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0" name="CaixaDeTexto 32"/>
            <p:cNvSpPr txBox="1"/>
            <p:nvPr/>
          </p:nvSpPr>
          <p:spPr>
            <a:xfrm>
              <a:off x="179998" y="57666"/>
              <a:ext cx="1099377" cy="2308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900"/>
              </a:lvl1pPr>
            </a:lstStyle>
            <a:p>
              <a:r>
                <a:rPr lang="pt-BR" b="1" dirty="0" smtClean="0"/>
                <a:t>Iniciativa a ser desdobrada</a:t>
              </a:r>
              <a:endParaRPr b="1" dirty="0"/>
            </a:p>
          </p:txBody>
        </p:sp>
      </p:grpSp>
      <p:sp>
        <p:nvSpPr>
          <p:cNvPr id="41" name="CaixaDeTexto 32"/>
          <p:cNvSpPr txBox="1"/>
          <p:nvPr/>
        </p:nvSpPr>
        <p:spPr>
          <a:xfrm>
            <a:off x="153160" y="6448726"/>
            <a:ext cx="1469084" cy="2308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tIns="45719" rIns="45719" bIns="45719" numCol="1" anchor="t">
            <a:spAutoFit/>
          </a:bodyPr>
          <a:lstStyle>
            <a:lvl1pPr>
              <a:defRPr sz="900"/>
            </a:lvl1pPr>
          </a:lstStyle>
          <a:p>
            <a:r>
              <a:rPr lang="pt-BR" b="1" dirty="0" smtClean="0"/>
              <a:t>Classificação da Proposta:</a:t>
            </a:r>
            <a:endParaRPr b="1" dirty="0"/>
          </a:p>
        </p:txBody>
      </p:sp>
      <p:sp>
        <p:nvSpPr>
          <p:cNvPr id="42" name="Retângulo 16"/>
          <p:cNvSpPr/>
          <p:nvPr/>
        </p:nvSpPr>
        <p:spPr>
          <a:xfrm>
            <a:off x="4832668" y="3962049"/>
            <a:ext cx="3720284" cy="24180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CaixaDeTexto 27"/>
          <p:cNvSpPr txBox="1"/>
          <p:nvPr/>
        </p:nvSpPr>
        <p:spPr>
          <a:xfrm>
            <a:off x="5385854" y="4100875"/>
            <a:ext cx="277182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 b="1"/>
            </a:pPr>
            <a:r>
              <a:rPr lang="pt-BR" dirty="0" smtClean="0"/>
              <a:t>RESULTADOS RÁPIDOS</a:t>
            </a:r>
            <a:endParaRPr dirty="0"/>
          </a:p>
        </p:txBody>
      </p:sp>
      <p:sp>
        <p:nvSpPr>
          <p:cNvPr id="44" name="CaixaDeTexto 40"/>
          <p:cNvSpPr txBox="1"/>
          <p:nvPr/>
        </p:nvSpPr>
        <p:spPr>
          <a:xfrm>
            <a:off x="4865620" y="4504570"/>
            <a:ext cx="3664410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Entrega da ferramenta à Defesa Civil – maio/2019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2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Implementação em 4 meses a partir da entrega, período no qual serão feitos ajustes e correções</a:t>
            </a:r>
          </a:p>
        </p:txBody>
      </p:sp>
      <p:pic>
        <p:nvPicPr>
          <p:cNvPr id="45" name="Marca_RS_Final-01.png" descr="Marca_RS_Final-01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4561" y="57545"/>
            <a:ext cx="724506" cy="505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46" name="Imagem 45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4829" b="99396" l="5305" r="100000">
                        <a14:foregroundMark x1="30452" y1="33602" x2="30452" y2="33602"/>
                        <a14:foregroundMark x1="62083" y1="62173" x2="62083" y2="62173"/>
                        <a14:foregroundMark x1="89980" y1="63179" x2="89980" y2="63179"/>
                        <a14:foregroundMark x1="18271" y1="74648" x2="18271" y2="74648"/>
                        <a14:foregroundMark x1="63851" y1="77465" x2="63851" y2="7746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899535" y="4018369"/>
            <a:ext cx="486319" cy="47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158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4" name="Retângulo 9"/>
          <p:cNvGrpSpPr/>
          <p:nvPr/>
        </p:nvGrpSpPr>
        <p:grpSpPr>
          <a:xfrm>
            <a:off x="113264" y="563228"/>
            <a:ext cx="5406088" cy="700725"/>
            <a:chOff x="-1" y="-1"/>
            <a:chExt cx="5467776" cy="700723"/>
          </a:xfrm>
        </p:grpSpPr>
        <p:sp>
          <p:nvSpPr>
            <p:cNvPr id="492" name="Retângulo"/>
            <p:cNvSpPr/>
            <p:nvPr/>
          </p:nvSpPr>
          <p:spPr>
            <a:xfrm>
              <a:off x="-1" y="-1"/>
              <a:ext cx="5467776" cy="445375"/>
            </a:xfrm>
            <a:prstGeom prst="rect">
              <a:avLst/>
            </a:prstGeom>
            <a:solidFill>
              <a:srgbClr val="F9F9F9"/>
            </a:solidFill>
            <a:ln w="9525" cap="flat">
              <a:solidFill>
                <a:srgbClr val="A6A6A6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412575">
                <a:defRPr sz="10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93" name="Nome do Projeto:"/>
            <p:cNvSpPr txBox="1"/>
            <p:nvPr/>
          </p:nvSpPr>
          <p:spPr>
            <a:xfrm>
              <a:off x="-1" y="-1"/>
              <a:ext cx="5467776" cy="7007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26934" tIns="26934" rIns="26934" bIns="26934" numCol="1" anchor="t">
              <a:spAutoFit/>
            </a:bodyPr>
            <a:lstStyle>
              <a:lvl1pPr defTabSz="412575">
                <a:defRPr sz="10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pt-BR" sz="1400" b="1" dirty="0">
                  <a:latin typeface="+mj-lt"/>
                </a:rPr>
                <a:t>APERFEIÇOAMENTO DO PROGRAMA P2 R2</a:t>
              </a:r>
            </a:p>
            <a:p>
              <a:r>
                <a:rPr lang="pt-BR" sz="1100" dirty="0">
                  <a:latin typeface="+mj-lt"/>
                </a:rPr>
                <a:t>(PREVENÇÃO, PREPARAÇÃO E RESPOSTA RÁPIDA)</a:t>
              </a:r>
            </a:p>
            <a:p>
              <a:endParaRPr lang="pt-BR" sz="1600" b="1" dirty="0">
                <a:latin typeface="+mj-lt"/>
              </a:endParaRPr>
            </a:p>
          </p:txBody>
        </p:sp>
      </p:grpSp>
      <p:sp>
        <p:nvSpPr>
          <p:cNvPr id="495" name="Retângulo 10"/>
          <p:cNvSpPr txBox="1"/>
          <p:nvPr/>
        </p:nvSpPr>
        <p:spPr>
          <a:xfrm>
            <a:off x="72074" y="16355"/>
            <a:ext cx="8150474" cy="507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2700" b="1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lang="pt-BR" dirty="0" smtClean="0">
                <a:latin typeface="+mj-lt"/>
              </a:rPr>
              <a:t>PLANEJAMENTO ESTRATÉGICO DO GOVERNO 2019-2022</a:t>
            </a:r>
            <a:endParaRPr dirty="0">
              <a:latin typeface="+mj-lt"/>
            </a:endParaRPr>
          </a:p>
        </p:txBody>
      </p:sp>
      <p:grpSp>
        <p:nvGrpSpPr>
          <p:cNvPr id="498" name="Retângulo 11"/>
          <p:cNvGrpSpPr/>
          <p:nvPr/>
        </p:nvGrpSpPr>
        <p:grpSpPr>
          <a:xfrm>
            <a:off x="5662349" y="563228"/>
            <a:ext cx="6397845" cy="445376"/>
            <a:chOff x="-85077" y="-1"/>
            <a:chExt cx="6411449" cy="445375"/>
          </a:xfrm>
        </p:grpSpPr>
        <p:sp>
          <p:nvSpPr>
            <p:cNvPr id="496" name="Retângulo"/>
            <p:cNvSpPr/>
            <p:nvPr/>
          </p:nvSpPr>
          <p:spPr>
            <a:xfrm>
              <a:off x="-85077" y="-1"/>
              <a:ext cx="6411449" cy="445375"/>
            </a:xfrm>
            <a:prstGeom prst="rect">
              <a:avLst/>
            </a:prstGeom>
            <a:solidFill>
              <a:srgbClr val="F9F9F9"/>
            </a:solidFill>
            <a:ln w="9525" cap="flat">
              <a:solidFill>
                <a:srgbClr val="A6A6A6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412575"/>
              <a:endParaRPr/>
            </a:p>
          </p:txBody>
        </p:sp>
        <p:sp>
          <p:nvSpPr>
            <p:cNvPr id="497" name="Secretaria:"/>
            <p:cNvSpPr txBox="1"/>
            <p:nvPr/>
          </p:nvSpPr>
          <p:spPr>
            <a:xfrm>
              <a:off x="-85077" y="-1"/>
              <a:ext cx="6411449" cy="2698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26934" tIns="26934" rIns="26934" bIns="26934" numCol="1" anchor="t">
              <a:spAutoFit/>
            </a:bodyPr>
            <a:lstStyle>
              <a:lvl1pPr defTabSz="412575">
                <a:defRPr sz="10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pt-BR" sz="1400" b="1" dirty="0" smtClean="0">
                  <a:latin typeface="+mj-lt"/>
                </a:rPr>
                <a:t>CASA MILITAR</a:t>
              </a:r>
              <a:endParaRPr sz="1400" b="1" dirty="0">
                <a:latin typeface="+mj-lt"/>
              </a:endParaRPr>
            </a:p>
          </p:txBody>
        </p:sp>
      </p:grpSp>
      <p:sp>
        <p:nvSpPr>
          <p:cNvPr id="499" name="Retângulo 2"/>
          <p:cNvSpPr/>
          <p:nvPr/>
        </p:nvSpPr>
        <p:spPr>
          <a:xfrm>
            <a:off x="118041" y="1077725"/>
            <a:ext cx="11959480" cy="5684583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0" name="Retângulo 3"/>
          <p:cNvSpPr/>
          <p:nvPr/>
        </p:nvSpPr>
        <p:spPr>
          <a:xfrm>
            <a:off x="180771" y="1158874"/>
            <a:ext cx="2658142" cy="2725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1" name="Retângulo 15"/>
          <p:cNvSpPr/>
          <p:nvPr/>
        </p:nvSpPr>
        <p:spPr>
          <a:xfrm>
            <a:off x="2914658" y="1158874"/>
            <a:ext cx="9071392" cy="2725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2" name="Retângulo 16"/>
          <p:cNvSpPr/>
          <p:nvPr/>
        </p:nvSpPr>
        <p:spPr>
          <a:xfrm>
            <a:off x="180771" y="3965741"/>
            <a:ext cx="4569318" cy="24143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3" name="Retângulo 17"/>
          <p:cNvSpPr/>
          <p:nvPr/>
        </p:nvSpPr>
        <p:spPr>
          <a:xfrm>
            <a:off x="8621501" y="3962049"/>
            <a:ext cx="3364549" cy="24180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4" name="CaixaDeTexto 4"/>
          <p:cNvSpPr txBox="1"/>
          <p:nvPr/>
        </p:nvSpPr>
        <p:spPr>
          <a:xfrm>
            <a:off x="9960025" y="6469353"/>
            <a:ext cx="1863338" cy="21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800"/>
            </a:lvl1pPr>
          </a:lstStyle>
          <a:p>
            <a:r>
              <a:rPr dirty="0" err="1"/>
              <a:t>Apoio</a:t>
            </a:r>
            <a:r>
              <a:rPr dirty="0"/>
              <a:t> </a:t>
            </a:r>
            <a:r>
              <a:rPr dirty="0" err="1"/>
              <a:t>técnico</a:t>
            </a:r>
            <a:r>
              <a:rPr dirty="0"/>
              <a:t> e </a:t>
            </a:r>
            <a:r>
              <a:rPr dirty="0" err="1"/>
              <a:t>metodológico</a:t>
            </a:r>
            <a:endParaRPr dirty="0"/>
          </a:p>
        </p:txBody>
      </p:sp>
      <p:pic>
        <p:nvPicPr>
          <p:cNvPr id="505" name="Imagem 13" descr="Imagem 1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597776" y="6455423"/>
            <a:ext cx="403855" cy="271538"/>
          </a:xfrm>
          <a:prstGeom prst="rect">
            <a:avLst/>
          </a:prstGeom>
          <a:ln w="12700">
            <a:miter lim="400000"/>
          </a:ln>
        </p:spPr>
      </p:pic>
      <p:sp>
        <p:nvSpPr>
          <p:cNvPr id="506" name="CaixaDeTexto 12"/>
          <p:cNvSpPr txBox="1"/>
          <p:nvPr/>
        </p:nvSpPr>
        <p:spPr>
          <a:xfrm>
            <a:off x="682414" y="1279011"/>
            <a:ext cx="212679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 b="1"/>
            </a:pPr>
            <a:r>
              <a:rPr lang="pt-BR" dirty="0" smtClean="0"/>
              <a:t>OBJETIVO ESTRATÉGICO</a:t>
            </a:r>
            <a:endParaRPr dirty="0"/>
          </a:p>
        </p:txBody>
      </p:sp>
      <p:sp>
        <p:nvSpPr>
          <p:cNvPr id="507" name="CaixaDeTexto 25"/>
          <p:cNvSpPr txBox="1"/>
          <p:nvPr/>
        </p:nvSpPr>
        <p:spPr>
          <a:xfrm>
            <a:off x="3461408" y="1276352"/>
            <a:ext cx="2200941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 b="1"/>
            </a:pPr>
            <a:r>
              <a:rPr lang="pt-BR" dirty="0" smtClean="0"/>
              <a:t>ESCOPO</a:t>
            </a:r>
            <a:endParaRPr dirty="0"/>
          </a:p>
        </p:txBody>
      </p:sp>
      <p:sp>
        <p:nvSpPr>
          <p:cNvPr id="508" name="CaixaDeTexto 27"/>
          <p:cNvSpPr txBox="1"/>
          <p:nvPr/>
        </p:nvSpPr>
        <p:spPr>
          <a:xfrm>
            <a:off x="755324" y="4100875"/>
            <a:ext cx="2556123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 b="1"/>
            </a:pPr>
            <a:r>
              <a:rPr lang="pt-BR" dirty="0" smtClean="0"/>
              <a:t>RESULTADOS PRETENDIDOS</a:t>
            </a:r>
            <a:endParaRPr dirty="0"/>
          </a:p>
        </p:txBody>
      </p:sp>
      <p:sp>
        <p:nvSpPr>
          <p:cNvPr id="509" name="CaixaDeTexto 29"/>
          <p:cNvSpPr txBox="1"/>
          <p:nvPr/>
        </p:nvSpPr>
        <p:spPr>
          <a:xfrm>
            <a:off x="9166655" y="4100875"/>
            <a:ext cx="2761531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 b="1"/>
            </a:pPr>
            <a:r>
              <a:rPr dirty="0"/>
              <a:t>ÁREAS </a:t>
            </a:r>
            <a:r>
              <a:rPr lang="pt-BR" dirty="0" smtClean="0"/>
              <a:t>PARCEIRAS DO PROJETO</a:t>
            </a:r>
            <a:endParaRPr dirty="0"/>
          </a:p>
        </p:txBody>
      </p:sp>
      <p:pic>
        <p:nvPicPr>
          <p:cNvPr id="510" name="Picture 2" descr="Picture 2"/>
          <p:cNvPicPr>
            <a:picLocks noChangeAspect="1"/>
          </p:cNvPicPr>
          <p:nvPr/>
        </p:nvPicPr>
        <p:blipFill>
          <a:blip r:embed="rId3">
            <a:biLevel thresh="75000"/>
            <a:extLst/>
          </a:blip>
          <a:srcRect l="2427" t="3669" r="8962" b="3334"/>
          <a:stretch>
            <a:fillRect/>
          </a:stretch>
        </p:blipFill>
        <p:spPr>
          <a:xfrm>
            <a:off x="220513" y="1224329"/>
            <a:ext cx="446568" cy="42821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1" name="Picture 6" descr="Picture 6"/>
          <p:cNvPicPr>
            <a:picLocks noChangeAspect="1"/>
          </p:cNvPicPr>
          <p:nvPr/>
        </p:nvPicPr>
        <p:blipFill>
          <a:blip r:embed="rId4">
            <a:biLevel thresh="75000"/>
            <a:extLst/>
          </a:blip>
          <a:stretch>
            <a:fillRect/>
          </a:stretch>
        </p:blipFill>
        <p:spPr>
          <a:xfrm>
            <a:off x="2950533" y="1193047"/>
            <a:ext cx="510875" cy="510875"/>
          </a:xfrm>
          <a:prstGeom prst="rect">
            <a:avLst/>
          </a:prstGeom>
          <a:ln w="12700">
            <a:miter lim="400000"/>
          </a:ln>
        </p:spPr>
      </p:pic>
      <p:pic>
        <p:nvPicPr>
          <p:cNvPr id="512" name="Picture 8" descr="Picture 8"/>
          <p:cNvPicPr>
            <a:picLocks noChangeAspect="1"/>
          </p:cNvPicPr>
          <p:nvPr/>
        </p:nvPicPr>
        <p:blipFill>
          <a:blip r:embed="rId5">
            <a:biLevel thresh="75000"/>
            <a:extLst/>
          </a:blip>
          <a:stretch>
            <a:fillRect/>
          </a:stretch>
        </p:blipFill>
        <p:spPr>
          <a:xfrm>
            <a:off x="131868" y="3949264"/>
            <a:ext cx="703956" cy="64177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3" name="Picture 20" descr="Picture 20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683257" y="4023607"/>
            <a:ext cx="455882" cy="455882"/>
          </a:xfrm>
          <a:prstGeom prst="rect">
            <a:avLst/>
          </a:prstGeom>
          <a:ln w="12700">
            <a:miter lim="400000"/>
          </a:ln>
        </p:spPr>
      </p:pic>
      <p:sp>
        <p:nvSpPr>
          <p:cNvPr id="518" name="CaixaDeTexto 33"/>
          <p:cNvSpPr txBox="1"/>
          <p:nvPr/>
        </p:nvSpPr>
        <p:spPr>
          <a:xfrm>
            <a:off x="219370" y="1725594"/>
            <a:ext cx="2588700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Promover sustentabilidade ambiental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519" name="CaixaDeTexto 39"/>
          <p:cNvSpPr txBox="1"/>
          <p:nvPr/>
        </p:nvSpPr>
        <p:spPr>
          <a:xfrm>
            <a:off x="2967009" y="1726088"/>
            <a:ext cx="8977654" cy="15511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pPr marL="171450" lvl="0" indent="-171450">
              <a:lnSpc>
                <a:spcPct val="115000"/>
              </a:lnSpc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Articulação e fortalecimento </a:t>
            </a:r>
            <a:r>
              <a:rPr lang="pt-BR" sz="12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institucional</a:t>
            </a:r>
          </a:p>
          <a:p>
            <a:pPr marL="171450" lvl="0" indent="-171450">
              <a:lnSpc>
                <a:spcPct val="115000"/>
              </a:lnSpc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endParaRPr lang="pt-BR" sz="1200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marL="171450" lvl="0" indent="-171450">
              <a:lnSpc>
                <a:spcPct val="115000"/>
              </a:lnSpc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Promover a articulação dos órgãos de </a:t>
            </a:r>
            <a:r>
              <a:rPr lang="pt-BR" sz="12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fiscalização </a:t>
            </a:r>
            <a:r>
              <a:rPr lang="pt-BR" sz="1200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de cargas e produtos </a:t>
            </a:r>
            <a:r>
              <a:rPr lang="pt-BR" sz="12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perigosos</a:t>
            </a:r>
          </a:p>
          <a:p>
            <a:pPr marL="171450" lvl="0" indent="-171450">
              <a:lnSpc>
                <a:spcPct val="115000"/>
              </a:lnSpc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endParaRPr lang="pt-BR" sz="1200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marL="171450" lvl="0" indent="-171450">
              <a:lnSpc>
                <a:spcPct val="115000"/>
              </a:lnSpc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Fomentar o </a:t>
            </a:r>
            <a:r>
              <a:rPr lang="pt-BR" sz="12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desenvolvimento </a:t>
            </a:r>
            <a:r>
              <a:rPr lang="pt-BR" sz="1200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de programas de capacitação de pessoal e reaparelhamento de materiais e equipamentos para enfrentamento de emergências QBRN (Química, Bacteriológica, Radiológica e Nuclear</a:t>
            </a:r>
            <a:r>
              <a:rPr lang="pt-BR" sz="12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)</a:t>
            </a:r>
            <a:endParaRPr lang="pt-BR" sz="1200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200" dirty="0"/>
          </a:p>
        </p:txBody>
      </p:sp>
      <p:sp>
        <p:nvSpPr>
          <p:cNvPr id="520" name="CaixaDeTexto 40"/>
          <p:cNvSpPr txBox="1"/>
          <p:nvPr/>
        </p:nvSpPr>
        <p:spPr>
          <a:xfrm>
            <a:off x="220512" y="4504570"/>
            <a:ext cx="4495971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Implementação do Fundo Estadual de Defesa </a:t>
            </a:r>
            <a:r>
              <a:rPr lang="pt-BR" sz="1200" dirty="0" smtClean="0">
                <a:solidFill>
                  <a:schemeClr val="tx1"/>
                </a:solidFill>
              </a:rPr>
              <a:t>Civil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smtClean="0">
                <a:solidFill>
                  <a:schemeClr val="tx1"/>
                </a:solidFill>
              </a:rPr>
              <a:t>Aperfeiçoamento da </a:t>
            </a:r>
            <a:r>
              <a:rPr lang="pt-BR" sz="1200" dirty="0">
                <a:solidFill>
                  <a:schemeClr val="tx1"/>
                </a:solidFill>
              </a:rPr>
              <a:t>Prevenção, mitigação e preparação na resposta a emergências QBRN (Química, Bacteriológica, Radiológica e Nuclear</a:t>
            </a:r>
            <a:r>
              <a:rPr lang="pt-BR" sz="1200" dirty="0" smtClean="0">
                <a:solidFill>
                  <a:schemeClr val="tx1"/>
                </a:solidFill>
              </a:rPr>
              <a:t>)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521" name="CaixaDeTexto 41"/>
          <p:cNvSpPr txBox="1"/>
          <p:nvPr/>
        </p:nvSpPr>
        <p:spPr>
          <a:xfrm>
            <a:off x="8668869" y="4509777"/>
            <a:ext cx="3281972" cy="1569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pPr marL="171450" indent="-171450">
              <a:buFont typeface="Arial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SEMA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FEPAM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Órgãos Ambientais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 err="1">
                <a:solidFill>
                  <a:schemeClr val="tx1"/>
                </a:solidFill>
              </a:rPr>
              <a:t>ABQuim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pt-BR" sz="1200" smtClean="0">
                <a:solidFill>
                  <a:schemeClr val="tx1"/>
                </a:solidFill>
              </a:rPr>
              <a:t>FA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PRF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BM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CBMRS</a:t>
            </a:r>
            <a:endParaRPr lang="pt-BR" sz="1200" dirty="0">
              <a:solidFill>
                <a:schemeClr val="tx1"/>
              </a:solidFill>
            </a:endParaRPr>
          </a:p>
        </p:txBody>
      </p:sp>
      <p:grpSp>
        <p:nvGrpSpPr>
          <p:cNvPr id="32" name="Grupo 20"/>
          <p:cNvGrpSpPr/>
          <p:nvPr/>
        </p:nvGrpSpPr>
        <p:grpSpPr>
          <a:xfrm>
            <a:off x="1581535" y="6450550"/>
            <a:ext cx="1533879" cy="230830"/>
            <a:chOff x="0" y="57666"/>
            <a:chExt cx="1158236" cy="230829"/>
          </a:xfrm>
        </p:grpSpPr>
        <p:sp>
          <p:nvSpPr>
            <p:cNvPr id="33" name="Retângulo 31"/>
            <p:cNvSpPr/>
            <p:nvPr/>
          </p:nvSpPr>
          <p:spPr>
            <a:xfrm>
              <a:off x="0" y="82513"/>
              <a:ext cx="180000" cy="180001"/>
            </a:xfrm>
            <a:prstGeom prst="rect">
              <a:avLst/>
            </a:prstGeom>
            <a:solidFill>
              <a:schemeClr val="tx1"/>
            </a:solidFill>
            <a:ln w="9525" cap="flat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/>
              </a:pPr>
              <a:endParaRPr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4" name="CaixaDeTexto 32"/>
            <p:cNvSpPr txBox="1"/>
            <p:nvPr/>
          </p:nvSpPr>
          <p:spPr>
            <a:xfrm>
              <a:off x="179999" y="57666"/>
              <a:ext cx="978237" cy="2308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900"/>
              </a:lvl1pPr>
            </a:lstStyle>
            <a:p>
              <a:r>
                <a:rPr lang="pt-BR" b="1" dirty="0" smtClean="0"/>
                <a:t>Projeto transversal</a:t>
              </a:r>
              <a:endParaRPr b="1" dirty="0"/>
            </a:p>
          </p:txBody>
        </p:sp>
      </p:grpSp>
      <p:grpSp>
        <p:nvGrpSpPr>
          <p:cNvPr id="35" name="Grupo 20"/>
          <p:cNvGrpSpPr/>
          <p:nvPr/>
        </p:nvGrpSpPr>
        <p:grpSpPr>
          <a:xfrm>
            <a:off x="3016055" y="6455783"/>
            <a:ext cx="1533879" cy="230830"/>
            <a:chOff x="0" y="57666"/>
            <a:chExt cx="1158236" cy="230829"/>
          </a:xfrm>
        </p:grpSpPr>
        <p:sp>
          <p:nvSpPr>
            <p:cNvPr id="36" name="Retângulo 31"/>
            <p:cNvSpPr/>
            <p:nvPr/>
          </p:nvSpPr>
          <p:spPr>
            <a:xfrm>
              <a:off x="0" y="82513"/>
              <a:ext cx="180000" cy="180001"/>
            </a:xfrm>
            <a:prstGeom prst="rect">
              <a:avLst/>
            </a:prstGeom>
            <a:noFill/>
            <a:ln w="9525" cap="flat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/>
              </a:pPr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7" name="CaixaDeTexto 32"/>
            <p:cNvSpPr txBox="1"/>
            <p:nvPr/>
          </p:nvSpPr>
          <p:spPr>
            <a:xfrm>
              <a:off x="179999" y="57666"/>
              <a:ext cx="978237" cy="2308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900"/>
              </a:lvl1pPr>
            </a:lstStyle>
            <a:p>
              <a:r>
                <a:rPr b="1" dirty="0" err="1" smtClean="0"/>
                <a:t>Projeto</a:t>
              </a:r>
              <a:endParaRPr b="1" dirty="0"/>
            </a:p>
          </p:txBody>
        </p:sp>
      </p:grpSp>
      <p:grpSp>
        <p:nvGrpSpPr>
          <p:cNvPr id="38" name="Grupo 20"/>
          <p:cNvGrpSpPr/>
          <p:nvPr/>
        </p:nvGrpSpPr>
        <p:grpSpPr>
          <a:xfrm>
            <a:off x="3891937" y="6457973"/>
            <a:ext cx="1694306" cy="230830"/>
            <a:chOff x="0" y="57666"/>
            <a:chExt cx="1279375" cy="230829"/>
          </a:xfrm>
        </p:grpSpPr>
        <p:sp>
          <p:nvSpPr>
            <p:cNvPr id="39" name="Retângulo 31"/>
            <p:cNvSpPr/>
            <p:nvPr/>
          </p:nvSpPr>
          <p:spPr>
            <a:xfrm>
              <a:off x="0" y="82513"/>
              <a:ext cx="180000" cy="180001"/>
            </a:xfrm>
            <a:prstGeom prst="rect">
              <a:avLst/>
            </a:prstGeom>
            <a:noFill/>
            <a:ln w="9525" cap="flat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/>
              </a:pPr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0" name="CaixaDeTexto 32"/>
            <p:cNvSpPr txBox="1"/>
            <p:nvPr/>
          </p:nvSpPr>
          <p:spPr>
            <a:xfrm>
              <a:off x="179998" y="57666"/>
              <a:ext cx="1099377" cy="2308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900"/>
              </a:lvl1pPr>
            </a:lstStyle>
            <a:p>
              <a:r>
                <a:rPr lang="pt-BR" b="1" dirty="0" smtClean="0"/>
                <a:t>Iniciativa a ser desdobrada</a:t>
              </a:r>
              <a:endParaRPr b="1" dirty="0"/>
            </a:p>
          </p:txBody>
        </p:sp>
      </p:grpSp>
      <p:sp>
        <p:nvSpPr>
          <p:cNvPr id="41" name="CaixaDeTexto 32"/>
          <p:cNvSpPr txBox="1"/>
          <p:nvPr/>
        </p:nvSpPr>
        <p:spPr>
          <a:xfrm>
            <a:off x="153160" y="6448726"/>
            <a:ext cx="1469084" cy="2308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tIns="45719" rIns="45719" bIns="45719" numCol="1" anchor="t">
            <a:spAutoFit/>
          </a:bodyPr>
          <a:lstStyle>
            <a:lvl1pPr>
              <a:defRPr sz="900"/>
            </a:lvl1pPr>
          </a:lstStyle>
          <a:p>
            <a:r>
              <a:rPr lang="pt-BR" b="1" dirty="0" smtClean="0"/>
              <a:t>Classificação da Proposta:</a:t>
            </a:r>
            <a:endParaRPr b="1" dirty="0"/>
          </a:p>
        </p:txBody>
      </p:sp>
      <p:sp>
        <p:nvSpPr>
          <p:cNvPr id="42" name="Retângulo 16"/>
          <p:cNvSpPr/>
          <p:nvPr/>
        </p:nvSpPr>
        <p:spPr>
          <a:xfrm>
            <a:off x="4832668" y="3962049"/>
            <a:ext cx="3720284" cy="24180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CaixaDeTexto 27"/>
          <p:cNvSpPr txBox="1"/>
          <p:nvPr/>
        </p:nvSpPr>
        <p:spPr>
          <a:xfrm>
            <a:off x="5385854" y="4100875"/>
            <a:ext cx="277182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 b="1"/>
            </a:pPr>
            <a:r>
              <a:rPr lang="pt-BR" dirty="0" smtClean="0"/>
              <a:t>RESULTADOS RÁPIDOS</a:t>
            </a:r>
            <a:endParaRPr dirty="0"/>
          </a:p>
        </p:txBody>
      </p:sp>
      <p:sp>
        <p:nvSpPr>
          <p:cNvPr id="44" name="CaixaDeTexto 40"/>
          <p:cNvSpPr txBox="1"/>
          <p:nvPr/>
        </p:nvSpPr>
        <p:spPr>
          <a:xfrm>
            <a:off x="4865620" y="4504570"/>
            <a:ext cx="366441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Ações de Fiscalização de Cargas e Produtos </a:t>
            </a:r>
            <a:r>
              <a:rPr lang="pt-BR" sz="1200" dirty="0" smtClean="0">
                <a:solidFill>
                  <a:schemeClr val="tx1"/>
                </a:solidFill>
              </a:rPr>
              <a:t>Perigosos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Estruturação da </a:t>
            </a:r>
            <a:r>
              <a:rPr lang="pt-BR" sz="1200">
                <a:solidFill>
                  <a:schemeClr val="tx1"/>
                </a:solidFill>
              </a:rPr>
              <a:t>Comissão </a:t>
            </a:r>
            <a:r>
              <a:rPr lang="pt-BR" sz="1200" smtClean="0">
                <a:solidFill>
                  <a:schemeClr val="tx1"/>
                </a:solidFill>
              </a:rPr>
              <a:t>P2R2</a:t>
            </a:r>
            <a:endParaRPr lang="pt-BR" sz="1200" dirty="0">
              <a:solidFill>
                <a:schemeClr val="tx1"/>
              </a:solidFill>
            </a:endParaRPr>
          </a:p>
        </p:txBody>
      </p:sp>
      <p:pic>
        <p:nvPicPr>
          <p:cNvPr id="45" name="Marca_RS_Final-01.png" descr="Marca_RS_Final-01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4561" y="57545"/>
            <a:ext cx="724506" cy="505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46" name="Imagem 45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4829" b="99396" l="5305" r="100000">
                        <a14:foregroundMark x1="30452" y1="33602" x2="30452" y2="33602"/>
                        <a14:foregroundMark x1="62083" y1="62173" x2="62083" y2="62173"/>
                        <a14:foregroundMark x1="89980" y1="63179" x2="89980" y2="63179"/>
                        <a14:foregroundMark x1="18271" y1="74648" x2="18271" y2="74648"/>
                        <a14:foregroundMark x1="63851" y1="77465" x2="63851" y2="7746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899535" y="4018369"/>
            <a:ext cx="486319" cy="47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888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4" name="Retângulo 9"/>
          <p:cNvGrpSpPr/>
          <p:nvPr/>
        </p:nvGrpSpPr>
        <p:grpSpPr>
          <a:xfrm>
            <a:off x="113264" y="563228"/>
            <a:ext cx="5406088" cy="445376"/>
            <a:chOff x="-1" y="-1"/>
            <a:chExt cx="5467776" cy="445375"/>
          </a:xfrm>
        </p:grpSpPr>
        <p:sp>
          <p:nvSpPr>
            <p:cNvPr id="492" name="Retângulo"/>
            <p:cNvSpPr/>
            <p:nvPr/>
          </p:nvSpPr>
          <p:spPr>
            <a:xfrm>
              <a:off x="-1" y="-1"/>
              <a:ext cx="5467776" cy="445375"/>
            </a:xfrm>
            <a:prstGeom prst="rect">
              <a:avLst/>
            </a:prstGeom>
            <a:solidFill>
              <a:srgbClr val="F9F9F9"/>
            </a:solidFill>
            <a:ln w="9525" cap="flat">
              <a:solidFill>
                <a:srgbClr val="A6A6A6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412575">
                <a:defRPr sz="10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93" name="Nome do Projeto:"/>
            <p:cNvSpPr txBox="1"/>
            <p:nvPr/>
          </p:nvSpPr>
          <p:spPr>
            <a:xfrm>
              <a:off x="-1" y="-1"/>
              <a:ext cx="5467776" cy="2698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26934" tIns="26934" rIns="26934" bIns="26934" numCol="1" anchor="t">
              <a:spAutoFit/>
            </a:bodyPr>
            <a:lstStyle>
              <a:lvl1pPr defTabSz="412575">
                <a:defRPr sz="10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pt-BR" sz="1400" b="1" dirty="0">
                  <a:solidFill>
                    <a:schemeClr val="dk1"/>
                  </a:solidFill>
                  <a:latin typeface="+mj-lt"/>
                </a:rPr>
                <a:t>LABORATÓRIO DE ESTUDO E PESQUISA DE DESASTRES</a:t>
              </a:r>
            </a:p>
          </p:txBody>
        </p:sp>
      </p:grpSp>
      <p:sp>
        <p:nvSpPr>
          <p:cNvPr id="495" name="Retângulo 10"/>
          <p:cNvSpPr txBox="1"/>
          <p:nvPr/>
        </p:nvSpPr>
        <p:spPr>
          <a:xfrm>
            <a:off x="72074" y="16355"/>
            <a:ext cx="8150474" cy="507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2700" b="1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lang="pt-BR" dirty="0" smtClean="0">
                <a:latin typeface="+mj-lt"/>
              </a:rPr>
              <a:t>PLANEJAMENTO ESTRATÉGICO DO GOVERNO 2019-2022</a:t>
            </a:r>
            <a:endParaRPr dirty="0">
              <a:latin typeface="+mj-lt"/>
            </a:endParaRPr>
          </a:p>
        </p:txBody>
      </p:sp>
      <p:grpSp>
        <p:nvGrpSpPr>
          <p:cNvPr id="498" name="Retângulo 11"/>
          <p:cNvGrpSpPr/>
          <p:nvPr/>
        </p:nvGrpSpPr>
        <p:grpSpPr>
          <a:xfrm>
            <a:off x="5662349" y="563228"/>
            <a:ext cx="6397845" cy="445376"/>
            <a:chOff x="-85077" y="-1"/>
            <a:chExt cx="6411449" cy="445375"/>
          </a:xfrm>
        </p:grpSpPr>
        <p:sp>
          <p:nvSpPr>
            <p:cNvPr id="496" name="Retângulo"/>
            <p:cNvSpPr/>
            <p:nvPr/>
          </p:nvSpPr>
          <p:spPr>
            <a:xfrm>
              <a:off x="-85077" y="-1"/>
              <a:ext cx="6411449" cy="445375"/>
            </a:xfrm>
            <a:prstGeom prst="rect">
              <a:avLst/>
            </a:prstGeom>
            <a:solidFill>
              <a:srgbClr val="F9F9F9"/>
            </a:solidFill>
            <a:ln w="9525" cap="flat">
              <a:solidFill>
                <a:srgbClr val="A6A6A6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412575"/>
              <a:endParaRPr/>
            </a:p>
          </p:txBody>
        </p:sp>
        <p:sp>
          <p:nvSpPr>
            <p:cNvPr id="497" name="Secretaria:"/>
            <p:cNvSpPr txBox="1"/>
            <p:nvPr/>
          </p:nvSpPr>
          <p:spPr>
            <a:xfrm>
              <a:off x="-85077" y="-1"/>
              <a:ext cx="6411449" cy="2698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26934" tIns="26934" rIns="26934" bIns="26934" numCol="1" anchor="t">
              <a:spAutoFit/>
            </a:bodyPr>
            <a:lstStyle>
              <a:lvl1pPr defTabSz="412575">
                <a:defRPr sz="10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pt-BR" sz="1400" b="1" dirty="0" smtClean="0">
                  <a:latin typeface="+mj-lt"/>
                  <a:cs typeface="Arial" panose="020B0604020202020204" pitchFamily="34" charset="0"/>
                </a:rPr>
                <a:t>CASA MILITAR</a:t>
              </a:r>
              <a:endParaRPr sz="1400" b="1" dirty="0">
                <a:latin typeface="+mj-lt"/>
                <a:cs typeface="Arial" panose="020B0604020202020204" pitchFamily="34" charset="0"/>
              </a:endParaRPr>
            </a:p>
          </p:txBody>
        </p:sp>
      </p:grpSp>
      <p:sp>
        <p:nvSpPr>
          <p:cNvPr id="499" name="Retângulo 2"/>
          <p:cNvSpPr/>
          <p:nvPr/>
        </p:nvSpPr>
        <p:spPr>
          <a:xfrm>
            <a:off x="118041" y="1077725"/>
            <a:ext cx="11959480" cy="5684583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0" name="Retângulo 3"/>
          <p:cNvSpPr/>
          <p:nvPr/>
        </p:nvSpPr>
        <p:spPr>
          <a:xfrm>
            <a:off x="180771" y="1158874"/>
            <a:ext cx="2658142" cy="2725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1" name="Retângulo 15"/>
          <p:cNvSpPr/>
          <p:nvPr/>
        </p:nvSpPr>
        <p:spPr>
          <a:xfrm>
            <a:off x="2914658" y="1158874"/>
            <a:ext cx="9071392" cy="2725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2" name="Retângulo 16"/>
          <p:cNvSpPr/>
          <p:nvPr/>
        </p:nvSpPr>
        <p:spPr>
          <a:xfrm>
            <a:off x="180771" y="3965741"/>
            <a:ext cx="4569318" cy="24308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3" name="Retângulo 17"/>
          <p:cNvSpPr/>
          <p:nvPr/>
        </p:nvSpPr>
        <p:spPr>
          <a:xfrm>
            <a:off x="8621501" y="3962049"/>
            <a:ext cx="3364549" cy="24180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4" name="CaixaDeTexto 4"/>
          <p:cNvSpPr txBox="1"/>
          <p:nvPr/>
        </p:nvSpPr>
        <p:spPr>
          <a:xfrm>
            <a:off x="9960025" y="6469353"/>
            <a:ext cx="1863338" cy="21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800"/>
            </a:lvl1pPr>
          </a:lstStyle>
          <a:p>
            <a:r>
              <a:rPr dirty="0" err="1"/>
              <a:t>Apoio</a:t>
            </a:r>
            <a:r>
              <a:rPr dirty="0"/>
              <a:t> </a:t>
            </a:r>
            <a:r>
              <a:rPr dirty="0" err="1"/>
              <a:t>técnico</a:t>
            </a:r>
            <a:r>
              <a:rPr dirty="0"/>
              <a:t> e </a:t>
            </a:r>
            <a:r>
              <a:rPr dirty="0" err="1"/>
              <a:t>metodológico</a:t>
            </a:r>
            <a:endParaRPr dirty="0"/>
          </a:p>
        </p:txBody>
      </p:sp>
      <p:pic>
        <p:nvPicPr>
          <p:cNvPr id="505" name="Imagem 13" descr="Imagem 1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597776" y="6455423"/>
            <a:ext cx="403855" cy="271538"/>
          </a:xfrm>
          <a:prstGeom prst="rect">
            <a:avLst/>
          </a:prstGeom>
          <a:ln w="12700">
            <a:miter lim="400000"/>
          </a:ln>
        </p:spPr>
      </p:pic>
      <p:sp>
        <p:nvSpPr>
          <p:cNvPr id="506" name="CaixaDeTexto 12"/>
          <p:cNvSpPr txBox="1"/>
          <p:nvPr/>
        </p:nvSpPr>
        <p:spPr>
          <a:xfrm>
            <a:off x="682414" y="1279011"/>
            <a:ext cx="212679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 b="1"/>
            </a:pPr>
            <a:r>
              <a:rPr lang="pt-BR" dirty="0" smtClean="0"/>
              <a:t>OBJETIVO ESTRATÉGICO</a:t>
            </a:r>
            <a:endParaRPr dirty="0"/>
          </a:p>
        </p:txBody>
      </p:sp>
      <p:sp>
        <p:nvSpPr>
          <p:cNvPr id="507" name="CaixaDeTexto 25"/>
          <p:cNvSpPr txBox="1"/>
          <p:nvPr/>
        </p:nvSpPr>
        <p:spPr>
          <a:xfrm>
            <a:off x="3461408" y="1276352"/>
            <a:ext cx="2200941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 b="1"/>
            </a:pPr>
            <a:r>
              <a:rPr lang="pt-BR" dirty="0" smtClean="0"/>
              <a:t>ESCOPO</a:t>
            </a:r>
            <a:endParaRPr dirty="0"/>
          </a:p>
        </p:txBody>
      </p:sp>
      <p:sp>
        <p:nvSpPr>
          <p:cNvPr id="508" name="CaixaDeTexto 27"/>
          <p:cNvSpPr txBox="1"/>
          <p:nvPr/>
        </p:nvSpPr>
        <p:spPr>
          <a:xfrm>
            <a:off x="755324" y="4100875"/>
            <a:ext cx="2556123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 b="1"/>
            </a:pPr>
            <a:r>
              <a:rPr lang="pt-BR" dirty="0" smtClean="0"/>
              <a:t>RESULTADOS PRETENDIDOS</a:t>
            </a:r>
            <a:endParaRPr dirty="0"/>
          </a:p>
        </p:txBody>
      </p:sp>
      <p:sp>
        <p:nvSpPr>
          <p:cNvPr id="509" name="CaixaDeTexto 29"/>
          <p:cNvSpPr txBox="1"/>
          <p:nvPr/>
        </p:nvSpPr>
        <p:spPr>
          <a:xfrm>
            <a:off x="9166655" y="4100875"/>
            <a:ext cx="2761531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 b="1"/>
            </a:pPr>
            <a:r>
              <a:rPr dirty="0"/>
              <a:t>ÁREAS </a:t>
            </a:r>
            <a:r>
              <a:rPr lang="pt-BR" dirty="0" smtClean="0"/>
              <a:t>PARCEIRAS DO PROJETO</a:t>
            </a:r>
            <a:endParaRPr dirty="0"/>
          </a:p>
        </p:txBody>
      </p:sp>
      <p:pic>
        <p:nvPicPr>
          <p:cNvPr id="510" name="Picture 2" descr="Picture 2"/>
          <p:cNvPicPr>
            <a:picLocks noChangeAspect="1"/>
          </p:cNvPicPr>
          <p:nvPr/>
        </p:nvPicPr>
        <p:blipFill>
          <a:blip r:embed="rId3">
            <a:biLevel thresh="75000"/>
            <a:extLst/>
          </a:blip>
          <a:srcRect l="2427" t="3669" r="8962" b="3334"/>
          <a:stretch>
            <a:fillRect/>
          </a:stretch>
        </p:blipFill>
        <p:spPr>
          <a:xfrm>
            <a:off x="220513" y="1224329"/>
            <a:ext cx="446568" cy="42821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1" name="Picture 6" descr="Picture 6"/>
          <p:cNvPicPr>
            <a:picLocks noChangeAspect="1"/>
          </p:cNvPicPr>
          <p:nvPr/>
        </p:nvPicPr>
        <p:blipFill>
          <a:blip r:embed="rId4">
            <a:biLevel thresh="75000"/>
            <a:extLst/>
          </a:blip>
          <a:stretch>
            <a:fillRect/>
          </a:stretch>
        </p:blipFill>
        <p:spPr>
          <a:xfrm>
            <a:off x="2950533" y="1193047"/>
            <a:ext cx="510875" cy="510875"/>
          </a:xfrm>
          <a:prstGeom prst="rect">
            <a:avLst/>
          </a:prstGeom>
          <a:ln w="12700">
            <a:miter lim="400000"/>
          </a:ln>
        </p:spPr>
      </p:pic>
      <p:pic>
        <p:nvPicPr>
          <p:cNvPr id="512" name="Picture 8" descr="Picture 8"/>
          <p:cNvPicPr>
            <a:picLocks noChangeAspect="1"/>
          </p:cNvPicPr>
          <p:nvPr/>
        </p:nvPicPr>
        <p:blipFill>
          <a:blip r:embed="rId5">
            <a:biLevel thresh="75000"/>
            <a:extLst/>
          </a:blip>
          <a:stretch>
            <a:fillRect/>
          </a:stretch>
        </p:blipFill>
        <p:spPr>
          <a:xfrm>
            <a:off x="131868" y="3949264"/>
            <a:ext cx="703956" cy="64177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3" name="Picture 20" descr="Picture 20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683257" y="4023607"/>
            <a:ext cx="455882" cy="455882"/>
          </a:xfrm>
          <a:prstGeom prst="rect">
            <a:avLst/>
          </a:prstGeom>
          <a:ln w="12700">
            <a:miter lim="400000"/>
          </a:ln>
        </p:spPr>
      </p:pic>
      <p:sp>
        <p:nvSpPr>
          <p:cNvPr id="518" name="CaixaDeTexto 33"/>
          <p:cNvSpPr txBox="1"/>
          <p:nvPr/>
        </p:nvSpPr>
        <p:spPr>
          <a:xfrm>
            <a:off x="219370" y="1725594"/>
            <a:ext cx="2588700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Promover sustentabilidade ambiental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519" name="CaixaDeTexto 39"/>
          <p:cNvSpPr txBox="1"/>
          <p:nvPr/>
        </p:nvSpPr>
        <p:spPr>
          <a:xfrm>
            <a:off x="2967009" y="1726088"/>
            <a:ext cx="8977654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Articular ações com órgãos de pesquisa, instituições e organismos de respostas de emergência juntamente </a:t>
            </a:r>
            <a:r>
              <a:rPr lang="pt-BR" sz="1200" dirty="0" smtClean="0">
                <a:solidFill>
                  <a:schemeClr val="tx1"/>
                </a:solidFill>
              </a:rPr>
              <a:t>às </a:t>
            </a:r>
            <a:r>
              <a:rPr lang="pt-BR" sz="1200" dirty="0">
                <a:solidFill>
                  <a:schemeClr val="tx1"/>
                </a:solidFill>
              </a:rPr>
              <a:t>comunidades potencialmente </a:t>
            </a:r>
            <a:r>
              <a:rPr lang="pt-BR" sz="1200" dirty="0" smtClean="0">
                <a:solidFill>
                  <a:schemeClr val="tx1"/>
                </a:solidFill>
              </a:rPr>
              <a:t>afetadas</a:t>
            </a: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200" dirty="0"/>
          </a:p>
        </p:txBody>
      </p:sp>
      <p:sp>
        <p:nvSpPr>
          <p:cNvPr id="520" name="CaixaDeTexto 40"/>
          <p:cNvSpPr txBox="1"/>
          <p:nvPr/>
        </p:nvSpPr>
        <p:spPr>
          <a:xfrm>
            <a:off x="220512" y="4504570"/>
            <a:ext cx="4495971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Mapeamento de áreas de risco potencial em </a:t>
            </a:r>
            <a:r>
              <a:rPr lang="pt-BR" sz="1200" dirty="0" smtClean="0">
                <a:solidFill>
                  <a:schemeClr val="tx1"/>
                </a:solidFill>
              </a:rPr>
              <a:t>território estadual (10</a:t>
            </a:r>
            <a:r>
              <a:rPr lang="pt-BR" sz="1200" dirty="0">
                <a:solidFill>
                  <a:schemeClr val="tx1"/>
                </a:solidFill>
              </a:rPr>
              <a:t>% </a:t>
            </a:r>
            <a:r>
              <a:rPr lang="pt-BR" sz="1200" dirty="0" smtClean="0">
                <a:solidFill>
                  <a:schemeClr val="tx1"/>
                </a:solidFill>
              </a:rPr>
              <a:t>do </a:t>
            </a:r>
            <a:r>
              <a:rPr lang="pt-BR" sz="1200" dirty="0">
                <a:solidFill>
                  <a:schemeClr val="tx1"/>
                </a:solidFill>
              </a:rPr>
              <a:t>levantamento </a:t>
            </a:r>
            <a:r>
              <a:rPr lang="pt-BR" sz="1200" dirty="0" smtClean="0">
                <a:solidFill>
                  <a:schemeClr val="tx1"/>
                </a:solidFill>
              </a:rPr>
              <a:t>a cada ano)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Desenvolvimento de uma </a:t>
            </a:r>
            <a:r>
              <a:rPr lang="pt-BR" sz="1200" dirty="0">
                <a:solidFill>
                  <a:schemeClr val="tx1"/>
                </a:solidFill>
              </a:rPr>
              <a:t>cultura </a:t>
            </a:r>
            <a:r>
              <a:rPr lang="pt-BR" sz="1200" dirty="0" err="1">
                <a:solidFill>
                  <a:schemeClr val="tx1"/>
                </a:solidFill>
              </a:rPr>
              <a:t>prevencionista</a:t>
            </a:r>
            <a:r>
              <a:rPr lang="pt-BR" sz="1200" dirty="0">
                <a:solidFill>
                  <a:schemeClr val="tx1"/>
                </a:solidFill>
              </a:rPr>
              <a:t> junto </a:t>
            </a:r>
            <a:r>
              <a:rPr lang="pt-BR" sz="1200" dirty="0" smtClean="0">
                <a:solidFill>
                  <a:schemeClr val="tx1"/>
                </a:solidFill>
              </a:rPr>
              <a:t>às </a:t>
            </a:r>
            <a:r>
              <a:rPr lang="pt-BR" sz="1200" dirty="0">
                <a:solidFill>
                  <a:schemeClr val="tx1"/>
                </a:solidFill>
              </a:rPr>
              <a:t>comunidades potencialmente </a:t>
            </a:r>
            <a:r>
              <a:rPr lang="pt-BR" sz="1200" dirty="0" smtClean="0">
                <a:solidFill>
                  <a:schemeClr val="tx1"/>
                </a:solidFill>
              </a:rPr>
              <a:t>afetadas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521" name="CaixaDeTexto 41"/>
          <p:cNvSpPr txBox="1"/>
          <p:nvPr/>
        </p:nvSpPr>
        <p:spPr>
          <a:xfrm>
            <a:off x="8668869" y="4509777"/>
            <a:ext cx="3281972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pPr marL="171450" indent="-171450">
              <a:buFont typeface="Arial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UFSM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UFRGS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SEMA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IRGA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AGERGS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ANA</a:t>
            </a:r>
          </a:p>
        </p:txBody>
      </p:sp>
      <p:grpSp>
        <p:nvGrpSpPr>
          <p:cNvPr id="32" name="Grupo 20"/>
          <p:cNvGrpSpPr/>
          <p:nvPr/>
        </p:nvGrpSpPr>
        <p:grpSpPr>
          <a:xfrm>
            <a:off x="1581535" y="6450550"/>
            <a:ext cx="1533879" cy="230830"/>
            <a:chOff x="0" y="57666"/>
            <a:chExt cx="1158236" cy="230829"/>
          </a:xfrm>
        </p:grpSpPr>
        <p:sp>
          <p:nvSpPr>
            <p:cNvPr id="33" name="Retângulo 31"/>
            <p:cNvSpPr/>
            <p:nvPr/>
          </p:nvSpPr>
          <p:spPr>
            <a:xfrm>
              <a:off x="0" y="82513"/>
              <a:ext cx="180000" cy="180001"/>
            </a:xfrm>
            <a:prstGeom prst="rect">
              <a:avLst/>
            </a:prstGeom>
            <a:solidFill>
              <a:schemeClr val="tx1"/>
            </a:solidFill>
            <a:ln w="9525" cap="flat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/>
              </a:pPr>
              <a:endParaRPr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4" name="CaixaDeTexto 32"/>
            <p:cNvSpPr txBox="1"/>
            <p:nvPr/>
          </p:nvSpPr>
          <p:spPr>
            <a:xfrm>
              <a:off x="179999" y="57666"/>
              <a:ext cx="978237" cy="2308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900"/>
              </a:lvl1pPr>
            </a:lstStyle>
            <a:p>
              <a:r>
                <a:rPr lang="pt-BR" b="1" dirty="0" smtClean="0"/>
                <a:t>Projeto transversal</a:t>
              </a:r>
              <a:endParaRPr b="1" dirty="0"/>
            </a:p>
          </p:txBody>
        </p:sp>
      </p:grpSp>
      <p:grpSp>
        <p:nvGrpSpPr>
          <p:cNvPr id="35" name="Grupo 20"/>
          <p:cNvGrpSpPr/>
          <p:nvPr/>
        </p:nvGrpSpPr>
        <p:grpSpPr>
          <a:xfrm>
            <a:off x="3016055" y="6455783"/>
            <a:ext cx="1533879" cy="230830"/>
            <a:chOff x="0" y="57666"/>
            <a:chExt cx="1158236" cy="230829"/>
          </a:xfrm>
        </p:grpSpPr>
        <p:sp>
          <p:nvSpPr>
            <p:cNvPr id="36" name="Retângulo 31"/>
            <p:cNvSpPr/>
            <p:nvPr/>
          </p:nvSpPr>
          <p:spPr>
            <a:xfrm>
              <a:off x="0" y="82513"/>
              <a:ext cx="180000" cy="180001"/>
            </a:xfrm>
            <a:prstGeom prst="rect">
              <a:avLst/>
            </a:prstGeom>
            <a:noFill/>
            <a:ln w="9525" cap="flat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/>
              </a:pPr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7" name="CaixaDeTexto 32"/>
            <p:cNvSpPr txBox="1"/>
            <p:nvPr/>
          </p:nvSpPr>
          <p:spPr>
            <a:xfrm>
              <a:off x="179999" y="57666"/>
              <a:ext cx="978237" cy="2308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900"/>
              </a:lvl1pPr>
            </a:lstStyle>
            <a:p>
              <a:r>
                <a:rPr b="1" dirty="0" err="1" smtClean="0"/>
                <a:t>Projeto</a:t>
              </a:r>
              <a:endParaRPr b="1" dirty="0"/>
            </a:p>
          </p:txBody>
        </p:sp>
      </p:grpSp>
      <p:grpSp>
        <p:nvGrpSpPr>
          <p:cNvPr id="38" name="Grupo 20"/>
          <p:cNvGrpSpPr/>
          <p:nvPr/>
        </p:nvGrpSpPr>
        <p:grpSpPr>
          <a:xfrm>
            <a:off x="3891937" y="6457973"/>
            <a:ext cx="1694306" cy="230830"/>
            <a:chOff x="0" y="57666"/>
            <a:chExt cx="1279375" cy="230829"/>
          </a:xfrm>
        </p:grpSpPr>
        <p:sp>
          <p:nvSpPr>
            <p:cNvPr id="39" name="Retângulo 31"/>
            <p:cNvSpPr/>
            <p:nvPr/>
          </p:nvSpPr>
          <p:spPr>
            <a:xfrm>
              <a:off x="0" y="82513"/>
              <a:ext cx="180000" cy="180001"/>
            </a:xfrm>
            <a:prstGeom prst="rect">
              <a:avLst/>
            </a:prstGeom>
            <a:noFill/>
            <a:ln w="9525" cap="flat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/>
              </a:pPr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0" name="CaixaDeTexto 32"/>
            <p:cNvSpPr txBox="1"/>
            <p:nvPr/>
          </p:nvSpPr>
          <p:spPr>
            <a:xfrm>
              <a:off x="179998" y="57666"/>
              <a:ext cx="1099377" cy="2308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900"/>
              </a:lvl1pPr>
            </a:lstStyle>
            <a:p>
              <a:r>
                <a:rPr lang="pt-BR" b="1" dirty="0" smtClean="0"/>
                <a:t>Iniciativa a ser desdobrada</a:t>
              </a:r>
              <a:endParaRPr b="1" dirty="0"/>
            </a:p>
          </p:txBody>
        </p:sp>
      </p:grpSp>
      <p:sp>
        <p:nvSpPr>
          <p:cNvPr id="41" name="CaixaDeTexto 32"/>
          <p:cNvSpPr txBox="1"/>
          <p:nvPr/>
        </p:nvSpPr>
        <p:spPr>
          <a:xfrm>
            <a:off x="153160" y="6448726"/>
            <a:ext cx="1469084" cy="2308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tIns="45719" rIns="45719" bIns="45719" numCol="1" anchor="t">
            <a:spAutoFit/>
          </a:bodyPr>
          <a:lstStyle>
            <a:lvl1pPr>
              <a:defRPr sz="900"/>
            </a:lvl1pPr>
          </a:lstStyle>
          <a:p>
            <a:r>
              <a:rPr lang="pt-BR" b="1" dirty="0" smtClean="0"/>
              <a:t>Classificação da Proposta:</a:t>
            </a:r>
            <a:endParaRPr b="1" dirty="0"/>
          </a:p>
        </p:txBody>
      </p:sp>
      <p:sp>
        <p:nvSpPr>
          <p:cNvPr id="42" name="Retângulo 16"/>
          <p:cNvSpPr/>
          <p:nvPr/>
        </p:nvSpPr>
        <p:spPr>
          <a:xfrm>
            <a:off x="4832668" y="3962049"/>
            <a:ext cx="3720284" cy="24180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CaixaDeTexto 27"/>
          <p:cNvSpPr txBox="1"/>
          <p:nvPr/>
        </p:nvSpPr>
        <p:spPr>
          <a:xfrm>
            <a:off x="5385854" y="4100875"/>
            <a:ext cx="277182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 b="1"/>
            </a:pPr>
            <a:r>
              <a:rPr lang="pt-BR" dirty="0" smtClean="0"/>
              <a:t>RESULTADOS RÁPIDOS</a:t>
            </a:r>
            <a:endParaRPr dirty="0"/>
          </a:p>
        </p:txBody>
      </p:sp>
      <p:sp>
        <p:nvSpPr>
          <p:cNvPr id="44" name="CaixaDeTexto 40"/>
          <p:cNvSpPr txBox="1"/>
          <p:nvPr/>
        </p:nvSpPr>
        <p:spPr>
          <a:xfrm>
            <a:off x="4865620" y="4504570"/>
            <a:ext cx="3664410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Elaboração de instrumento jurídico apropriado para a criação </a:t>
            </a:r>
            <a:r>
              <a:rPr lang="pt-BR" sz="1200">
                <a:solidFill>
                  <a:schemeClr val="tx1"/>
                </a:solidFill>
              </a:rPr>
              <a:t>do </a:t>
            </a:r>
            <a:r>
              <a:rPr lang="pt-BR" sz="1200" smtClean="0">
                <a:solidFill>
                  <a:schemeClr val="tx1"/>
                </a:solidFill>
              </a:rPr>
              <a:t>laboratório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Estruturação do </a:t>
            </a:r>
            <a:r>
              <a:rPr lang="pt-BR" sz="1200" dirty="0" smtClean="0">
                <a:solidFill>
                  <a:schemeClr val="tx1"/>
                </a:solidFill>
              </a:rPr>
              <a:t>laboratório</a:t>
            </a:r>
            <a:endParaRPr lang="pt-BR" sz="1200" dirty="0">
              <a:solidFill>
                <a:schemeClr val="tx1"/>
              </a:solidFill>
            </a:endParaRPr>
          </a:p>
        </p:txBody>
      </p:sp>
      <p:pic>
        <p:nvPicPr>
          <p:cNvPr id="45" name="Marca_RS_Final-01.png" descr="Marca_RS_Final-01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4561" y="57545"/>
            <a:ext cx="724506" cy="505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46" name="Imagem 45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4829" b="99396" l="5305" r="100000">
                        <a14:foregroundMark x1="30452" y1="33602" x2="30452" y2="33602"/>
                        <a14:foregroundMark x1="62083" y1="62173" x2="62083" y2="62173"/>
                        <a14:foregroundMark x1="89980" y1="63179" x2="89980" y2="63179"/>
                        <a14:foregroundMark x1="18271" y1="74648" x2="18271" y2="74648"/>
                        <a14:foregroundMark x1="63851" y1="77465" x2="63851" y2="7746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899535" y="4018369"/>
            <a:ext cx="486319" cy="47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90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4" name="Retângulo 9"/>
          <p:cNvGrpSpPr/>
          <p:nvPr/>
        </p:nvGrpSpPr>
        <p:grpSpPr>
          <a:xfrm>
            <a:off x="113264" y="563228"/>
            <a:ext cx="5875644" cy="445376"/>
            <a:chOff x="-1" y="-1"/>
            <a:chExt cx="5467776" cy="445375"/>
          </a:xfrm>
        </p:grpSpPr>
        <p:sp>
          <p:nvSpPr>
            <p:cNvPr id="492" name="Retângulo"/>
            <p:cNvSpPr/>
            <p:nvPr/>
          </p:nvSpPr>
          <p:spPr>
            <a:xfrm>
              <a:off x="-1" y="-1"/>
              <a:ext cx="5467776" cy="445375"/>
            </a:xfrm>
            <a:prstGeom prst="rect">
              <a:avLst/>
            </a:prstGeom>
            <a:solidFill>
              <a:srgbClr val="F9F9F9"/>
            </a:solidFill>
            <a:ln w="9525" cap="flat">
              <a:solidFill>
                <a:srgbClr val="A6A6A6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412575">
                <a:defRPr sz="10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93" name="Nome do Projeto:"/>
            <p:cNvSpPr txBox="1"/>
            <p:nvPr/>
          </p:nvSpPr>
          <p:spPr>
            <a:xfrm>
              <a:off x="-1" y="-1"/>
              <a:ext cx="5467776" cy="2698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26934" tIns="26934" rIns="26934" bIns="26934" numCol="1" anchor="t">
              <a:spAutoFit/>
            </a:bodyPr>
            <a:lstStyle>
              <a:lvl1pPr defTabSz="412575">
                <a:defRPr sz="10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pt-BR" sz="1400" b="1" dirty="0">
                  <a:latin typeface="+mj-lt"/>
                </a:rPr>
                <a:t>REAPARELHAMENTO E MODERNIZAÇÃO </a:t>
              </a:r>
              <a:r>
                <a:rPr lang="pt-BR" sz="1400" b="1" dirty="0" smtClean="0">
                  <a:latin typeface="+mj-lt"/>
                </a:rPr>
                <a:t>DA DEFESA </a:t>
              </a:r>
              <a:r>
                <a:rPr lang="pt-BR" sz="1400" b="1" dirty="0">
                  <a:latin typeface="+mj-lt"/>
                </a:rPr>
                <a:t>CIVIL </a:t>
              </a:r>
              <a:r>
                <a:rPr lang="pt-BR" sz="1400" b="1" dirty="0" smtClean="0">
                  <a:latin typeface="+mj-lt"/>
                </a:rPr>
                <a:t>ESTADUAL</a:t>
              </a:r>
              <a:endParaRPr lang="pt-BR" sz="1400" b="1" dirty="0">
                <a:latin typeface="+mj-lt"/>
              </a:endParaRPr>
            </a:p>
          </p:txBody>
        </p:sp>
      </p:grpSp>
      <p:sp>
        <p:nvSpPr>
          <p:cNvPr id="495" name="Retângulo 10"/>
          <p:cNvSpPr txBox="1"/>
          <p:nvPr/>
        </p:nvSpPr>
        <p:spPr>
          <a:xfrm>
            <a:off x="72074" y="16355"/>
            <a:ext cx="8150474" cy="507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2700" b="1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lang="pt-BR" dirty="0" smtClean="0">
                <a:latin typeface="+mj-lt"/>
              </a:rPr>
              <a:t>PLANEJAMENTO ESTRATÉGICO DO GOVERNO 2019-2022</a:t>
            </a:r>
            <a:endParaRPr dirty="0">
              <a:latin typeface="+mj-lt"/>
            </a:endParaRPr>
          </a:p>
        </p:txBody>
      </p:sp>
      <p:grpSp>
        <p:nvGrpSpPr>
          <p:cNvPr id="498" name="Retângulo 11"/>
          <p:cNvGrpSpPr/>
          <p:nvPr/>
        </p:nvGrpSpPr>
        <p:grpSpPr>
          <a:xfrm>
            <a:off x="6112476" y="563228"/>
            <a:ext cx="5947718" cy="445376"/>
            <a:chOff x="-85077" y="-1"/>
            <a:chExt cx="6411449" cy="445375"/>
          </a:xfrm>
        </p:grpSpPr>
        <p:sp>
          <p:nvSpPr>
            <p:cNvPr id="496" name="Retângulo"/>
            <p:cNvSpPr/>
            <p:nvPr/>
          </p:nvSpPr>
          <p:spPr>
            <a:xfrm>
              <a:off x="-85077" y="-1"/>
              <a:ext cx="6411449" cy="445375"/>
            </a:xfrm>
            <a:prstGeom prst="rect">
              <a:avLst/>
            </a:prstGeom>
            <a:solidFill>
              <a:srgbClr val="F9F9F9"/>
            </a:solidFill>
            <a:ln w="9525" cap="flat">
              <a:solidFill>
                <a:srgbClr val="A6A6A6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412575"/>
              <a:endParaRPr/>
            </a:p>
          </p:txBody>
        </p:sp>
        <p:sp>
          <p:nvSpPr>
            <p:cNvPr id="497" name="Secretaria:"/>
            <p:cNvSpPr txBox="1"/>
            <p:nvPr/>
          </p:nvSpPr>
          <p:spPr>
            <a:xfrm>
              <a:off x="-85077" y="-1"/>
              <a:ext cx="6411449" cy="2698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26934" tIns="26934" rIns="26934" bIns="26934" numCol="1" anchor="t">
              <a:spAutoFit/>
            </a:bodyPr>
            <a:lstStyle>
              <a:lvl1pPr defTabSz="412575">
                <a:defRPr sz="10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pt-BR" sz="1400" b="1" dirty="0" smtClean="0">
                  <a:latin typeface="+mj-lt"/>
                </a:rPr>
                <a:t>CASA MILITAR</a:t>
              </a:r>
              <a:endParaRPr sz="1400" b="1" dirty="0">
                <a:latin typeface="+mj-lt"/>
              </a:endParaRPr>
            </a:p>
          </p:txBody>
        </p:sp>
      </p:grpSp>
      <p:sp>
        <p:nvSpPr>
          <p:cNvPr id="499" name="Retângulo 2"/>
          <p:cNvSpPr/>
          <p:nvPr/>
        </p:nvSpPr>
        <p:spPr>
          <a:xfrm>
            <a:off x="118041" y="1077725"/>
            <a:ext cx="11959480" cy="5684583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0" name="Retângulo 3"/>
          <p:cNvSpPr/>
          <p:nvPr/>
        </p:nvSpPr>
        <p:spPr>
          <a:xfrm>
            <a:off x="180771" y="1158874"/>
            <a:ext cx="2658142" cy="2725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1" name="Retângulo 15"/>
          <p:cNvSpPr/>
          <p:nvPr/>
        </p:nvSpPr>
        <p:spPr>
          <a:xfrm>
            <a:off x="2914658" y="1158874"/>
            <a:ext cx="9071392" cy="2725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2" name="Retângulo 16"/>
          <p:cNvSpPr/>
          <p:nvPr/>
        </p:nvSpPr>
        <p:spPr>
          <a:xfrm>
            <a:off x="180771" y="3965741"/>
            <a:ext cx="4569318" cy="24143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3" name="Retângulo 17"/>
          <p:cNvSpPr/>
          <p:nvPr/>
        </p:nvSpPr>
        <p:spPr>
          <a:xfrm>
            <a:off x="8621501" y="3962049"/>
            <a:ext cx="3364549" cy="24180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4" name="CaixaDeTexto 4"/>
          <p:cNvSpPr txBox="1"/>
          <p:nvPr/>
        </p:nvSpPr>
        <p:spPr>
          <a:xfrm>
            <a:off x="9960025" y="6469353"/>
            <a:ext cx="1863338" cy="21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800"/>
            </a:lvl1pPr>
          </a:lstStyle>
          <a:p>
            <a:r>
              <a:rPr dirty="0" err="1"/>
              <a:t>Apoio</a:t>
            </a:r>
            <a:r>
              <a:rPr dirty="0"/>
              <a:t> </a:t>
            </a:r>
            <a:r>
              <a:rPr dirty="0" err="1"/>
              <a:t>técnico</a:t>
            </a:r>
            <a:r>
              <a:rPr dirty="0"/>
              <a:t> e </a:t>
            </a:r>
            <a:r>
              <a:rPr dirty="0" err="1"/>
              <a:t>metodológico</a:t>
            </a:r>
            <a:endParaRPr dirty="0"/>
          </a:p>
        </p:txBody>
      </p:sp>
      <p:pic>
        <p:nvPicPr>
          <p:cNvPr id="505" name="Imagem 13" descr="Imagem 1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597776" y="6455423"/>
            <a:ext cx="403855" cy="271538"/>
          </a:xfrm>
          <a:prstGeom prst="rect">
            <a:avLst/>
          </a:prstGeom>
          <a:ln w="12700">
            <a:miter lim="400000"/>
          </a:ln>
        </p:spPr>
      </p:pic>
      <p:sp>
        <p:nvSpPr>
          <p:cNvPr id="506" name="CaixaDeTexto 12"/>
          <p:cNvSpPr txBox="1"/>
          <p:nvPr/>
        </p:nvSpPr>
        <p:spPr>
          <a:xfrm>
            <a:off x="682414" y="1279011"/>
            <a:ext cx="212679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 b="1"/>
            </a:pPr>
            <a:r>
              <a:rPr lang="pt-BR" dirty="0" smtClean="0"/>
              <a:t>OBJETIVO ESTRATÉGICO</a:t>
            </a:r>
            <a:endParaRPr dirty="0"/>
          </a:p>
        </p:txBody>
      </p:sp>
      <p:sp>
        <p:nvSpPr>
          <p:cNvPr id="507" name="CaixaDeTexto 25"/>
          <p:cNvSpPr txBox="1"/>
          <p:nvPr/>
        </p:nvSpPr>
        <p:spPr>
          <a:xfrm>
            <a:off x="3461408" y="1276352"/>
            <a:ext cx="2200941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 b="1"/>
            </a:pPr>
            <a:r>
              <a:rPr lang="pt-BR" dirty="0" smtClean="0"/>
              <a:t>ESCOPO</a:t>
            </a:r>
            <a:endParaRPr dirty="0"/>
          </a:p>
        </p:txBody>
      </p:sp>
      <p:sp>
        <p:nvSpPr>
          <p:cNvPr id="508" name="CaixaDeTexto 27"/>
          <p:cNvSpPr txBox="1"/>
          <p:nvPr/>
        </p:nvSpPr>
        <p:spPr>
          <a:xfrm>
            <a:off x="755324" y="4100875"/>
            <a:ext cx="2556123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 b="1"/>
            </a:pPr>
            <a:r>
              <a:rPr lang="pt-BR" dirty="0" smtClean="0"/>
              <a:t>RESULTADOS PRETENDIDOS</a:t>
            </a:r>
            <a:endParaRPr dirty="0"/>
          </a:p>
        </p:txBody>
      </p:sp>
      <p:sp>
        <p:nvSpPr>
          <p:cNvPr id="509" name="CaixaDeTexto 29"/>
          <p:cNvSpPr txBox="1"/>
          <p:nvPr/>
        </p:nvSpPr>
        <p:spPr>
          <a:xfrm>
            <a:off x="9166655" y="4100875"/>
            <a:ext cx="2761531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 b="1"/>
            </a:pPr>
            <a:r>
              <a:rPr dirty="0"/>
              <a:t>ÁREAS </a:t>
            </a:r>
            <a:r>
              <a:rPr lang="pt-BR" dirty="0" smtClean="0"/>
              <a:t>PARCEIRAS DO PROJETO</a:t>
            </a:r>
            <a:endParaRPr dirty="0"/>
          </a:p>
        </p:txBody>
      </p:sp>
      <p:pic>
        <p:nvPicPr>
          <p:cNvPr id="510" name="Picture 2" descr="Picture 2"/>
          <p:cNvPicPr>
            <a:picLocks noChangeAspect="1"/>
          </p:cNvPicPr>
          <p:nvPr/>
        </p:nvPicPr>
        <p:blipFill>
          <a:blip r:embed="rId3">
            <a:biLevel thresh="75000"/>
            <a:extLst/>
          </a:blip>
          <a:srcRect l="2427" t="3669" r="8962" b="3334"/>
          <a:stretch>
            <a:fillRect/>
          </a:stretch>
        </p:blipFill>
        <p:spPr>
          <a:xfrm>
            <a:off x="220513" y="1224329"/>
            <a:ext cx="446568" cy="42821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1" name="Picture 6" descr="Picture 6"/>
          <p:cNvPicPr>
            <a:picLocks noChangeAspect="1"/>
          </p:cNvPicPr>
          <p:nvPr/>
        </p:nvPicPr>
        <p:blipFill>
          <a:blip r:embed="rId4">
            <a:biLevel thresh="75000"/>
            <a:extLst/>
          </a:blip>
          <a:stretch>
            <a:fillRect/>
          </a:stretch>
        </p:blipFill>
        <p:spPr>
          <a:xfrm>
            <a:off x="2950533" y="1193047"/>
            <a:ext cx="510875" cy="510875"/>
          </a:xfrm>
          <a:prstGeom prst="rect">
            <a:avLst/>
          </a:prstGeom>
          <a:ln w="12700">
            <a:miter lim="400000"/>
          </a:ln>
        </p:spPr>
      </p:pic>
      <p:pic>
        <p:nvPicPr>
          <p:cNvPr id="512" name="Picture 8" descr="Picture 8"/>
          <p:cNvPicPr>
            <a:picLocks noChangeAspect="1"/>
          </p:cNvPicPr>
          <p:nvPr/>
        </p:nvPicPr>
        <p:blipFill>
          <a:blip r:embed="rId5">
            <a:biLevel thresh="75000"/>
            <a:extLst/>
          </a:blip>
          <a:stretch>
            <a:fillRect/>
          </a:stretch>
        </p:blipFill>
        <p:spPr>
          <a:xfrm>
            <a:off x="131868" y="3949264"/>
            <a:ext cx="703956" cy="64177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3" name="Picture 20" descr="Picture 20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683257" y="4023607"/>
            <a:ext cx="455882" cy="455882"/>
          </a:xfrm>
          <a:prstGeom prst="rect">
            <a:avLst/>
          </a:prstGeom>
          <a:ln w="12700">
            <a:miter lim="400000"/>
          </a:ln>
        </p:spPr>
      </p:pic>
      <p:sp>
        <p:nvSpPr>
          <p:cNvPr id="518" name="CaixaDeTexto 33"/>
          <p:cNvSpPr txBox="1"/>
          <p:nvPr/>
        </p:nvSpPr>
        <p:spPr>
          <a:xfrm>
            <a:off x="219370" y="1725594"/>
            <a:ext cx="2588700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Promover sustentabilidade ambiental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pt-BR" sz="1200" dirty="0" smtClean="0">
              <a:solidFill>
                <a:schemeClr val="tx1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Promover a inclusão e o espírito de cidadania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519" name="CaixaDeTexto 39"/>
          <p:cNvSpPr txBox="1"/>
          <p:nvPr/>
        </p:nvSpPr>
        <p:spPr>
          <a:xfrm>
            <a:off x="2967009" y="1726088"/>
            <a:ext cx="8977654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 err="1">
                <a:solidFill>
                  <a:schemeClr val="tx1"/>
                </a:solidFill>
              </a:rPr>
              <a:t>Reaparelhar</a:t>
            </a:r>
            <a:r>
              <a:rPr lang="pt-BR" sz="1200" dirty="0">
                <a:solidFill>
                  <a:schemeClr val="tx1"/>
                </a:solidFill>
              </a:rPr>
              <a:t> e modernizar a estrutura da Defesa Civil Estadual com equipamentos e </a:t>
            </a:r>
            <a:r>
              <a:rPr lang="pt-BR" sz="1200" dirty="0" smtClean="0">
                <a:solidFill>
                  <a:schemeClr val="tx1"/>
                </a:solidFill>
              </a:rPr>
              <a:t>tecnologia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Fomentar o </a:t>
            </a:r>
            <a:r>
              <a:rPr lang="pt-BR" sz="1200" dirty="0" smtClean="0">
                <a:solidFill>
                  <a:schemeClr val="tx1"/>
                </a:solidFill>
              </a:rPr>
              <a:t>desenvolvimento </a:t>
            </a:r>
            <a:r>
              <a:rPr lang="pt-BR" sz="1200" dirty="0">
                <a:solidFill>
                  <a:schemeClr val="tx1"/>
                </a:solidFill>
              </a:rPr>
              <a:t>de programas de capacitação de pessoal nas áreas de prevenção e pronta </a:t>
            </a:r>
            <a:r>
              <a:rPr lang="pt-BR" sz="1200" dirty="0" smtClean="0">
                <a:solidFill>
                  <a:schemeClr val="tx1"/>
                </a:solidFill>
              </a:rPr>
              <a:t>resposta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520" name="CaixaDeTexto 40"/>
          <p:cNvSpPr txBox="1"/>
          <p:nvPr/>
        </p:nvSpPr>
        <p:spPr>
          <a:xfrm>
            <a:off x="220512" y="4504570"/>
            <a:ext cx="4495971" cy="1384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Renovação de 50% da estrutura da Defesa Civil nesta gestão (equipamentos, veículos, </a:t>
            </a:r>
            <a:r>
              <a:rPr lang="pt-BR" sz="1200" dirty="0" smtClean="0">
                <a:solidFill>
                  <a:schemeClr val="tx1"/>
                </a:solidFill>
              </a:rPr>
              <a:t>tecnologias, etc...)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Implementação de uma cultura </a:t>
            </a:r>
            <a:r>
              <a:rPr lang="pt-BR" sz="1200" dirty="0" err="1" smtClean="0">
                <a:solidFill>
                  <a:schemeClr val="tx1"/>
                </a:solidFill>
              </a:rPr>
              <a:t>prevencionista</a:t>
            </a:r>
            <a:endParaRPr lang="pt-BR" sz="12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Prevenção, mitigação </a:t>
            </a:r>
            <a:r>
              <a:rPr lang="pt-BR" sz="1200" dirty="0">
                <a:solidFill>
                  <a:schemeClr val="tx1"/>
                </a:solidFill>
              </a:rPr>
              <a:t>e </a:t>
            </a:r>
            <a:r>
              <a:rPr lang="pt-BR" sz="1200" dirty="0" smtClean="0">
                <a:solidFill>
                  <a:schemeClr val="tx1"/>
                </a:solidFill>
              </a:rPr>
              <a:t>preparação </a:t>
            </a:r>
            <a:r>
              <a:rPr lang="pt-BR" sz="1200" dirty="0">
                <a:solidFill>
                  <a:schemeClr val="tx1"/>
                </a:solidFill>
              </a:rPr>
              <a:t>para resposta a desastres, com </a:t>
            </a:r>
            <a:r>
              <a:rPr lang="pt-BR" sz="1200" dirty="0" smtClean="0">
                <a:solidFill>
                  <a:schemeClr val="tx1"/>
                </a:solidFill>
              </a:rPr>
              <a:t>equipamento </a:t>
            </a:r>
            <a:r>
              <a:rPr lang="pt-BR" sz="1200" dirty="0">
                <a:solidFill>
                  <a:schemeClr val="tx1"/>
                </a:solidFill>
              </a:rPr>
              <a:t>e </a:t>
            </a:r>
            <a:r>
              <a:rPr lang="pt-BR" sz="1200">
                <a:solidFill>
                  <a:schemeClr val="tx1"/>
                </a:solidFill>
              </a:rPr>
              <a:t>tecnologia </a:t>
            </a:r>
            <a:r>
              <a:rPr lang="pt-BR" sz="1200" smtClean="0">
                <a:solidFill>
                  <a:schemeClr val="tx1"/>
                </a:solidFill>
              </a:rPr>
              <a:t>adequados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521" name="CaixaDeTexto 41"/>
          <p:cNvSpPr txBox="1"/>
          <p:nvPr/>
        </p:nvSpPr>
        <p:spPr>
          <a:xfrm>
            <a:off x="8668869" y="4509777"/>
            <a:ext cx="3281972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pPr marL="171450" indent="-171450">
              <a:buFont typeface="Arial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SEMA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BM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CBMRS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Prefeituras Municipais</a:t>
            </a:r>
          </a:p>
        </p:txBody>
      </p:sp>
      <p:grpSp>
        <p:nvGrpSpPr>
          <p:cNvPr id="32" name="Grupo 20"/>
          <p:cNvGrpSpPr/>
          <p:nvPr/>
        </p:nvGrpSpPr>
        <p:grpSpPr>
          <a:xfrm>
            <a:off x="1581535" y="6450550"/>
            <a:ext cx="1533879" cy="230830"/>
            <a:chOff x="0" y="57666"/>
            <a:chExt cx="1158236" cy="230829"/>
          </a:xfrm>
        </p:grpSpPr>
        <p:sp>
          <p:nvSpPr>
            <p:cNvPr id="33" name="Retângulo 31"/>
            <p:cNvSpPr/>
            <p:nvPr/>
          </p:nvSpPr>
          <p:spPr>
            <a:xfrm>
              <a:off x="0" y="82513"/>
              <a:ext cx="180000" cy="180001"/>
            </a:xfrm>
            <a:prstGeom prst="rect">
              <a:avLst/>
            </a:prstGeom>
            <a:solidFill>
              <a:schemeClr val="tx1"/>
            </a:solidFill>
            <a:ln w="9525" cap="flat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/>
              </a:pPr>
              <a:endParaRPr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4" name="CaixaDeTexto 32"/>
            <p:cNvSpPr txBox="1"/>
            <p:nvPr/>
          </p:nvSpPr>
          <p:spPr>
            <a:xfrm>
              <a:off x="179999" y="57666"/>
              <a:ext cx="978237" cy="2308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900"/>
              </a:lvl1pPr>
            </a:lstStyle>
            <a:p>
              <a:r>
                <a:rPr lang="pt-BR" b="1" dirty="0" smtClean="0"/>
                <a:t>Projeto transversal</a:t>
              </a:r>
              <a:endParaRPr b="1" dirty="0"/>
            </a:p>
          </p:txBody>
        </p:sp>
      </p:grpSp>
      <p:grpSp>
        <p:nvGrpSpPr>
          <p:cNvPr id="35" name="Grupo 20"/>
          <p:cNvGrpSpPr/>
          <p:nvPr/>
        </p:nvGrpSpPr>
        <p:grpSpPr>
          <a:xfrm>
            <a:off x="3016055" y="6455783"/>
            <a:ext cx="1533879" cy="230830"/>
            <a:chOff x="0" y="57666"/>
            <a:chExt cx="1158236" cy="230829"/>
          </a:xfrm>
        </p:grpSpPr>
        <p:sp>
          <p:nvSpPr>
            <p:cNvPr id="36" name="Retângulo 31"/>
            <p:cNvSpPr/>
            <p:nvPr/>
          </p:nvSpPr>
          <p:spPr>
            <a:xfrm>
              <a:off x="0" y="82513"/>
              <a:ext cx="180000" cy="180001"/>
            </a:xfrm>
            <a:prstGeom prst="rect">
              <a:avLst/>
            </a:prstGeom>
            <a:noFill/>
            <a:ln w="9525" cap="flat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/>
              </a:pPr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7" name="CaixaDeTexto 32"/>
            <p:cNvSpPr txBox="1"/>
            <p:nvPr/>
          </p:nvSpPr>
          <p:spPr>
            <a:xfrm>
              <a:off x="179999" y="57666"/>
              <a:ext cx="978237" cy="2308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900"/>
              </a:lvl1pPr>
            </a:lstStyle>
            <a:p>
              <a:r>
                <a:rPr b="1" dirty="0" err="1" smtClean="0"/>
                <a:t>Projeto</a:t>
              </a:r>
              <a:endParaRPr b="1" dirty="0"/>
            </a:p>
          </p:txBody>
        </p:sp>
      </p:grpSp>
      <p:grpSp>
        <p:nvGrpSpPr>
          <p:cNvPr id="38" name="Grupo 20"/>
          <p:cNvGrpSpPr/>
          <p:nvPr/>
        </p:nvGrpSpPr>
        <p:grpSpPr>
          <a:xfrm>
            <a:off x="3891937" y="6457973"/>
            <a:ext cx="1694306" cy="230830"/>
            <a:chOff x="0" y="57666"/>
            <a:chExt cx="1279375" cy="230829"/>
          </a:xfrm>
        </p:grpSpPr>
        <p:sp>
          <p:nvSpPr>
            <p:cNvPr id="39" name="Retângulo 31"/>
            <p:cNvSpPr/>
            <p:nvPr/>
          </p:nvSpPr>
          <p:spPr>
            <a:xfrm>
              <a:off x="0" y="82513"/>
              <a:ext cx="180000" cy="180001"/>
            </a:xfrm>
            <a:prstGeom prst="rect">
              <a:avLst/>
            </a:prstGeom>
            <a:noFill/>
            <a:ln w="9525" cap="flat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/>
              </a:pPr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0" name="CaixaDeTexto 32"/>
            <p:cNvSpPr txBox="1"/>
            <p:nvPr/>
          </p:nvSpPr>
          <p:spPr>
            <a:xfrm>
              <a:off x="179998" y="57666"/>
              <a:ext cx="1099377" cy="2308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900"/>
              </a:lvl1pPr>
            </a:lstStyle>
            <a:p>
              <a:r>
                <a:rPr lang="pt-BR" b="1" dirty="0" smtClean="0"/>
                <a:t>Iniciativa a ser desdobrada</a:t>
              </a:r>
              <a:endParaRPr b="1" dirty="0"/>
            </a:p>
          </p:txBody>
        </p:sp>
      </p:grpSp>
      <p:sp>
        <p:nvSpPr>
          <p:cNvPr id="41" name="CaixaDeTexto 32"/>
          <p:cNvSpPr txBox="1"/>
          <p:nvPr/>
        </p:nvSpPr>
        <p:spPr>
          <a:xfrm>
            <a:off x="153160" y="6448726"/>
            <a:ext cx="1469084" cy="2308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tIns="45719" rIns="45719" bIns="45719" numCol="1" anchor="t">
            <a:spAutoFit/>
          </a:bodyPr>
          <a:lstStyle>
            <a:lvl1pPr>
              <a:defRPr sz="900"/>
            </a:lvl1pPr>
          </a:lstStyle>
          <a:p>
            <a:r>
              <a:rPr lang="pt-BR" b="1" dirty="0" smtClean="0"/>
              <a:t>Classificação da Proposta:</a:t>
            </a:r>
            <a:endParaRPr b="1" dirty="0"/>
          </a:p>
        </p:txBody>
      </p:sp>
      <p:sp>
        <p:nvSpPr>
          <p:cNvPr id="42" name="Retângulo 16"/>
          <p:cNvSpPr/>
          <p:nvPr/>
        </p:nvSpPr>
        <p:spPr>
          <a:xfrm>
            <a:off x="4832668" y="3962049"/>
            <a:ext cx="3720284" cy="24180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CaixaDeTexto 27"/>
          <p:cNvSpPr txBox="1"/>
          <p:nvPr/>
        </p:nvSpPr>
        <p:spPr>
          <a:xfrm>
            <a:off x="5385854" y="4100875"/>
            <a:ext cx="277182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 b="1"/>
            </a:pPr>
            <a:r>
              <a:rPr lang="pt-BR" dirty="0" smtClean="0"/>
              <a:t>RESULTADOS RÁPIDOS</a:t>
            </a:r>
            <a:endParaRPr dirty="0"/>
          </a:p>
        </p:txBody>
      </p:sp>
      <p:sp>
        <p:nvSpPr>
          <p:cNvPr id="44" name="CaixaDeTexto 40"/>
          <p:cNvSpPr txBox="1"/>
          <p:nvPr/>
        </p:nvSpPr>
        <p:spPr>
          <a:xfrm>
            <a:off x="4865620" y="4504570"/>
            <a:ext cx="3664410" cy="1569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1000">
                <a:solidFill>
                  <a:srgbClr val="404040"/>
                </a:solidFill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Capacitação de </a:t>
            </a:r>
            <a:r>
              <a:rPr lang="pt-BR" sz="1200" dirty="0">
                <a:solidFill>
                  <a:schemeClr val="tx1"/>
                </a:solidFill>
              </a:rPr>
              <a:t>gestores estaduais e municipais em ações de </a:t>
            </a:r>
            <a:r>
              <a:rPr lang="pt-BR" sz="1200" dirty="0" smtClean="0">
                <a:solidFill>
                  <a:schemeClr val="tx1"/>
                </a:solidFill>
              </a:rPr>
              <a:t>prevenção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Melhora do </a:t>
            </a:r>
            <a:r>
              <a:rPr lang="pt-BR" sz="1200" dirty="0" smtClean="0">
                <a:solidFill>
                  <a:schemeClr val="tx1"/>
                </a:solidFill>
              </a:rPr>
              <a:t>tempo de </a:t>
            </a:r>
            <a:r>
              <a:rPr lang="pt-BR" sz="1200" dirty="0">
                <a:solidFill>
                  <a:schemeClr val="tx1"/>
                </a:solidFill>
              </a:rPr>
              <a:t>resposta na atuação da Defesa Civil frente ao </a:t>
            </a:r>
            <a:r>
              <a:rPr lang="pt-BR" sz="1200" dirty="0" smtClean="0">
                <a:solidFill>
                  <a:schemeClr val="tx1"/>
                </a:solidFill>
              </a:rPr>
              <a:t>desastre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 smtClean="0">
                <a:solidFill>
                  <a:schemeClr val="tx1"/>
                </a:solidFill>
              </a:rPr>
              <a:t>Estabelecimento de </a:t>
            </a:r>
            <a:r>
              <a:rPr lang="pt-BR" sz="1200" dirty="0">
                <a:solidFill>
                  <a:schemeClr val="tx1"/>
                </a:solidFill>
              </a:rPr>
              <a:t>um </a:t>
            </a:r>
            <a:r>
              <a:rPr lang="pt-BR" sz="1200" dirty="0" smtClean="0">
                <a:solidFill>
                  <a:schemeClr val="tx1"/>
                </a:solidFill>
              </a:rPr>
              <a:t>plano de trabalho para reaparelhamento </a:t>
            </a:r>
            <a:r>
              <a:rPr lang="pt-BR" sz="1200" dirty="0">
                <a:solidFill>
                  <a:schemeClr val="tx1"/>
                </a:solidFill>
              </a:rPr>
              <a:t>e modernização da </a:t>
            </a:r>
            <a:r>
              <a:rPr lang="pt-BR" sz="1200" dirty="0" smtClean="0">
                <a:solidFill>
                  <a:schemeClr val="tx1"/>
                </a:solidFill>
              </a:rPr>
              <a:t>Defesa Civil</a:t>
            </a:r>
            <a:endParaRPr lang="pt-BR" sz="1200" dirty="0">
              <a:solidFill>
                <a:schemeClr val="tx1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99535" y="4018369"/>
            <a:ext cx="486319" cy="474854"/>
          </a:xfrm>
          <a:prstGeom prst="rect">
            <a:avLst/>
          </a:prstGeom>
        </p:spPr>
      </p:pic>
      <p:pic>
        <p:nvPicPr>
          <p:cNvPr id="45" name="Marca_RS_Final-01.png" descr="Marca_RS_Final-01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4561" y="57545"/>
            <a:ext cx="724506" cy="505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00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_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635</Words>
  <Application>Microsoft Office PowerPoint</Application>
  <PresentationFormat>Personalizar</PresentationFormat>
  <Paragraphs>134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9_Tema do Office</vt:lpstr>
      <vt:lpstr>Casa Militar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 ESTRATÉGICO DO GOVERNO</dc:title>
  <dc:creator>Carolina Scarparo</dc:creator>
  <cp:lastModifiedBy>Bianka Nieckel</cp:lastModifiedBy>
  <cp:revision>19</cp:revision>
  <dcterms:created xsi:type="dcterms:W3CDTF">2019-04-12T12:13:10Z</dcterms:created>
  <dcterms:modified xsi:type="dcterms:W3CDTF">2019-04-15T19:07:45Z</dcterms:modified>
</cp:coreProperties>
</file>