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0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4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3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7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8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1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53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5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89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24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0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7661185" y="4333104"/>
            <a:ext cx="2378676" cy="5484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Gisha" panose="020B0502040204020203" pitchFamily="34" charset="-79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 smtClean="0">
                <a:solidFill>
                  <a:srgbClr val="C00000"/>
                </a:solidFill>
                <a:cs typeface="Gisha" panose="020B0502040204020203" pitchFamily="34" charset="-79"/>
              </a:rPr>
              <a:t>2019/2022</a:t>
            </a:r>
            <a:endParaRPr lang="pt-BR" sz="3200" b="1" dirty="0">
              <a:solidFill>
                <a:srgbClr val="C00000"/>
              </a:solidFill>
              <a:cs typeface="Gisha" panose="020B0502040204020203" pitchFamily="34" charset="-79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2495550" y="4177229"/>
            <a:ext cx="7321378" cy="25870"/>
          </a:xfrm>
          <a:prstGeom prst="line">
            <a:avLst/>
          </a:prstGeom>
          <a:ln w="38100">
            <a:solidFill>
              <a:srgbClr val="69BF7D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2267461" y="1789629"/>
            <a:ext cx="7772400" cy="2387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4000" b="1" dirty="0">
                <a:latin typeface="Gisha" panose="020B0502040204020203" pitchFamily="34" charset="-79"/>
                <a:cs typeface="Gisha" panose="020B0502040204020203" pitchFamily="34" charset="-79"/>
              </a:rPr>
              <a:t>Secretaria da Saúde</a:t>
            </a:r>
          </a:p>
        </p:txBody>
      </p:sp>
      <p:pic>
        <p:nvPicPr>
          <p:cNvPr id="9" name="Picture 2" descr="Resultado de imagem para edp 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867" y="626038"/>
            <a:ext cx="798082" cy="52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757" b="97104" l="2972" r="97920">
                        <a14:foregroundMark x1="66122" y1="21622" x2="66122" y2="21622"/>
                        <a14:foregroundMark x1="13670" y1="16023" x2="13670" y2="16023"/>
                        <a14:foregroundMark x1="13670" y1="16023" x2="13670" y2="16023"/>
                        <a14:foregroundMark x1="11293" y1="17375" x2="11293" y2="17375"/>
                        <a14:foregroundMark x1="8321" y1="27992" x2="8321" y2="27992"/>
                        <a14:foregroundMark x1="13373" y1="43629" x2="13373" y2="43629"/>
                        <a14:foregroundMark x1="14413" y1="60039" x2="14413" y2="60039"/>
                        <a14:foregroundMark x1="79495" y1="14672" x2="79495" y2="14672"/>
                        <a14:foregroundMark x1="64785" y1="53475" x2="74740" y2="65637"/>
                        <a14:foregroundMark x1="10698" y1="88996" x2="10698" y2="88996"/>
                        <a14:foregroundMark x1="14710" y1="88996" x2="14710" y2="88996"/>
                        <a14:foregroundMark x1="23774" y1="89382" x2="23774" y2="89382"/>
                        <a14:foregroundMark x1="27192" y1="89382" x2="27192" y2="89382"/>
                        <a14:foregroundMark x1="37444" y1="88996" x2="37444" y2="88996"/>
                        <a14:foregroundMark x1="43388" y1="87066" x2="43388" y2="87066"/>
                        <a14:foregroundMark x1="50817" y1="85135" x2="50817" y2="85135"/>
                        <a14:foregroundMark x1="56761" y1="84363" x2="56761" y2="84363"/>
                        <a14:foregroundMark x1="63150" y1="86680" x2="63150" y2="86680"/>
                        <a14:foregroundMark x1="69391" y1="87066" x2="69391" y2="87066"/>
                        <a14:foregroundMark x1="76226" y1="87259" x2="76226" y2="87259"/>
                        <a14:foregroundMark x1="84993" y1="84749" x2="84993" y2="84749"/>
                        <a14:foregroundMark x1="90490" y1="86680" x2="90490" y2="86680"/>
                        <a14:foregroundMark x1="69985" y1="17761" x2="67756" y2="31853"/>
                        <a14:foregroundMark x1="10996" y1="64093" x2="10996" y2="64093"/>
                        <a14:foregroundMark x1="11738" y1="50772" x2="14264" y2="50000"/>
                        <a14:foregroundMark x1="8172" y1="48649" x2="8915" y2="50579"/>
                        <a14:foregroundMark x1="8618" y1="43822" x2="7727" y2="44981"/>
                        <a14:foregroundMark x1="11738" y1="42471" x2="12036" y2="44208"/>
                        <a14:foregroundMark x1="14413" y1="32432" x2="14264" y2="35135"/>
                        <a14:foregroundMark x1="9510" y1="14286" x2="14116" y2="160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96013" y="319449"/>
            <a:ext cx="1456645" cy="112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Retângulo 9"/>
          <p:cNvGrpSpPr/>
          <p:nvPr/>
        </p:nvGrpSpPr>
        <p:grpSpPr>
          <a:xfrm>
            <a:off x="113264" y="563228"/>
            <a:ext cx="5406088" cy="445376"/>
            <a:chOff x="-1" y="-1"/>
            <a:chExt cx="5467776" cy="445375"/>
          </a:xfrm>
        </p:grpSpPr>
        <p:sp>
          <p:nvSpPr>
            <p:cNvPr id="492" name="Retângulo"/>
            <p:cNvSpPr/>
            <p:nvPr/>
          </p:nvSpPr>
          <p:spPr>
            <a:xfrm>
              <a:off x="-1" y="-1"/>
              <a:ext cx="5467776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3" name="Nome do Projeto:"/>
            <p:cNvSpPr txBox="1"/>
            <p:nvPr/>
          </p:nvSpPr>
          <p:spPr>
            <a:xfrm>
              <a:off x="-1" y="-1"/>
              <a:ext cx="5467776" cy="3006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600" b="1" dirty="0">
                  <a:latin typeface="+mj-lt"/>
                </a:rPr>
                <a:t>FORTALECIMENTO DA PREVENÇÃO E PROMOÇÃO EM SAÚDE</a:t>
              </a:r>
            </a:p>
          </p:txBody>
        </p:sp>
      </p:grpSp>
      <p:sp>
        <p:nvSpPr>
          <p:cNvPr id="495" name="Retângulo 10"/>
          <p:cNvSpPr txBox="1"/>
          <p:nvPr/>
        </p:nvSpPr>
        <p:spPr>
          <a:xfrm>
            <a:off x="72074" y="16355"/>
            <a:ext cx="8150474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27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pt-BR" dirty="0" smtClean="0">
                <a:latin typeface="+mj-lt"/>
              </a:rPr>
              <a:t>PLANEJAMENTO ESTRATÉGICO DO GOVERNO 2019-2022</a:t>
            </a:r>
            <a:endParaRPr dirty="0">
              <a:latin typeface="+mj-lt"/>
            </a:endParaRPr>
          </a:p>
        </p:txBody>
      </p:sp>
      <p:grpSp>
        <p:nvGrpSpPr>
          <p:cNvPr id="498" name="Retângulo 11"/>
          <p:cNvGrpSpPr/>
          <p:nvPr/>
        </p:nvGrpSpPr>
        <p:grpSpPr>
          <a:xfrm>
            <a:off x="5662349" y="563228"/>
            <a:ext cx="6397845" cy="445376"/>
            <a:chOff x="-85077" y="-1"/>
            <a:chExt cx="6411449" cy="445375"/>
          </a:xfrm>
        </p:grpSpPr>
        <p:sp>
          <p:nvSpPr>
            <p:cNvPr id="496" name="Retângulo"/>
            <p:cNvSpPr/>
            <p:nvPr/>
          </p:nvSpPr>
          <p:spPr>
            <a:xfrm>
              <a:off x="-85077" y="-1"/>
              <a:ext cx="6411449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/>
              <a:endParaRPr/>
            </a:p>
          </p:txBody>
        </p:sp>
        <p:sp>
          <p:nvSpPr>
            <p:cNvPr id="497" name="Secretaria:"/>
            <p:cNvSpPr txBox="1"/>
            <p:nvPr/>
          </p:nvSpPr>
          <p:spPr>
            <a:xfrm>
              <a:off x="-85077" y="-1"/>
              <a:ext cx="6411449" cy="3006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600" b="1" dirty="0" smtClean="0">
                  <a:latin typeface="+mj-lt"/>
                </a:rPr>
                <a:t>SECRETARIA DA SAÚDE</a:t>
              </a:r>
              <a:endParaRPr sz="1600" b="1" dirty="0">
                <a:latin typeface="+mj-lt"/>
              </a:endParaRPr>
            </a:p>
          </p:txBody>
        </p:sp>
      </p:grpSp>
      <p:sp>
        <p:nvSpPr>
          <p:cNvPr id="499" name="Retângulo 2"/>
          <p:cNvSpPr/>
          <p:nvPr/>
        </p:nvSpPr>
        <p:spPr>
          <a:xfrm>
            <a:off x="118041" y="1077725"/>
            <a:ext cx="11959480" cy="568458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0" name="Retângulo 3"/>
          <p:cNvSpPr/>
          <p:nvPr/>
        </p:nvSpPr>
        <p:spPr>
          <a:xfrm>
            <a:off x="180771" y="1158874"/>
            <a:ext cx="265814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1" name="Retângulo 15"/>
          <p:cNvSpPr/>
          <p:nvPr/>
        </p:nvSpPr>
        <p:spPr>
          <a:xfrm>
            <a:off x="2914658" y="1158874"/>
            <a:ext cx="907139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2" name="Retângulo 16"/>
          <p:cNvSpPr/>
          <p:nvPr/>
        </p:nvSpPr>
        <p:spPr>
          <a:xfrm>
            <a:off x="180771" y="3965741"/>
            <a:ext cx="4569318" cy="2430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3" name="Retângulo 17"/>
          <p:cNvSpPr/>
          <p:nvPr/>
        </p:nvSpPr>
        <p:spPr>
          <a:xfrm>
            <a:off x="8621501" y="3962049"/>
            <a:ext cx="3364549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4" name="CaixaDeTexto 4"/>
          <p:cNvSpPr txBox="1"/>
          <p:nvPr/>
        </p:nvSpPr>
        <p:spPr>
          <a:xfrm>
            <a:off x="9960025" y="6469353"/>
            <a:ext cx="1863338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"/>
            </a:lvl1pPr>
          </a:lstStyle>
          <a:p>
            <a:r>
              <a:rPr dirty="0" err="1"/>
              <a:t>Apoio</a:t>
            </a:r>
            <a:r>
              <a:rPr dirty="0"/>
              <a:t> </a:t>
            </a:r>
            <a:r>
              <a:rPr dirty="0" err="1"/>
              <a:t>técnico</a:t>
            </a:r>
            <a:r>
              <a:rPr dirty="0"/>
              <a:t> e </a:t>
            </a:r>
            <a:r>
              <a:rPr dirty="0" err="1"/>
              <a:t>metodológico</a:t>
            </a:r>
            <a:endParaRPr dirty="0"/>
          </a:p>
        </p:txBody>
      </p:sp>
      <p:pic>
        <p:nvPicPr>
          <p:cNvPr id="505" name="Imagem 13" descr="Imagem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97776" y="6455423"/>
            <a:ext cx="403855" cy="271538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CaixaDeTexto 12"/>
          <p:cNvSpPr txBox="1"/>
          <p:nvPr/>
        </p:nvSpPr>
        <p:spPr>
          <a:xfrm>
            <a:off x="682414" y="1279011"/>
            <a:ext cx="212679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OBJETIVO ESTRATÉGICO</a:t>
            </a:r>
            <a:endParaRPr dirty="0"/>
          </a:p>
        </p:txBody>
      </p:sp>
      <p:sp>
        <p:nvSpPr>
          <p:cNvPr id="507" name="CaixaDeTexto 25"/>
          <p:cNvSpPr txBox="1"/>
          <p:nvPr/>
        </p:nvSpPr>
        <p:spPr>
          <a:xfrm>
            <a:off x="3461408" y="1276352"/>
            <a:ext cx="220094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ESCOPO</a:t>
            </a:r>
            <a:endParaRPr dirty="0"/>
          </a:p>
        </p:txBody>
      </p:sp>
      <p:sp>
        <p:nvSpPr>
          <p:cNvPr id="508" name="CaixaDeTexto 27"/>
          <p:cNvSpPr txBox="1"/>
          <p:nvPr/>
        </p:nvSpPr>
        <p:spPr>
          <a:xfrm>
            <a:off x="755324" y="4100875"/>
            <a:ext cx="2556123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PRETENDIDOS</a:t>
            </a:r>
            <a:endParaRPr dirty="0"/>
          </a:p>
        </p:txBody>
      </p:sp>
      <p:sp>
        <p:nvSpPr>
          <p:cNvPr id="509" name="CaixaDeTexto 29"/>
          <p:cNvSpPr txBox="1"/>
          <p:nvPr/>
        </p:nvSpPr>
        <p:spPr>
          <a:xfrm>
            <a:off x="9166655" y="4100875"/>
            <a:ext cx="276153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dirty="0"/>
              <a:t>ÁREAS </a:t>
            </a:r>
            <a:r>
              <a:rPr lang="pt-BR" dirty="0" smtClean="0"/>
              <a:t>PARCEIRAS DO PROJETO</a:t>
            </a:r>
            <a:endParaRPr dirty="0"/>
          </a:p>
        </p:txBody>
      </p:sp>
      <p:pic>
        <p:nvPicPr>
          <p:cNvPr id="510" name="Picture 2" descr="Picture 2"/>
          <p:cNvPicPr>
            <a:picLocks noChangeAspect="1"/>
          </p:cNvPicPr>
          <p:nvPr/>
        </p:nvPicPr>
        <p:blipFill>
          <a:blip r:embed="rId3">
            <a:biLevel thresh="75000"/>
            <a:extLst/>
          </a:blip>
          <a:srcRect l="2427" t="3669" r="8962" b="3334"/>
          <a:stretch>
            <a:fillRect/>
          </a:stretch>
        </p:blipFill>
        <p:spPr>
          <a:xfrm>
            <a:off x="220513" y="1224329"/>
            <a:ext cx="446568" cy="42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1" name="Picture 6" descr="Picture 6"/>
          <p:cNvPicPr>
            <a:picLocks noChangeAspect="1"/>
          </p:cNvPicPr>
          <p:nvPr/>
        </p:nvPicPr>
        <p:blipFill>
          <a:blip r:embed="rId4">
            <a:biLevel thresh="75000"/>
            <a:extLst/>
          </a:blip>
          <a:stretch>
            <a:fillRect/>
          </a:stretch>
        </p:blipFill>
        <p:spPr>
          <a:xfrm>
            <a:off x="2950533" y="1193047"/>
            <a:ext cx="510875" cy="510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Picture 8" descr="Picture 8"/>
          <p:cNvPicPr>
            <a:picLocks noChangeAspect="1"/>
          </p:cNvPicPr>
          <p:nvPr/>
        </p:nvPicPr>
        <p:blipFill>
          <a:blip r:embed="rId5">
            <a:biLevel thresh="75000"/>
            <a:extLst/>
          </a:blip>
          <a:stretch>
            <a:fillRect/>
          </a:stretch>
        </p:blipFill>
        <p:spPr>
          <a:xfrm>
            <a:off x="131868" y="3949264"/>
            <a:ext cx="703956" cy="641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icture 20" descr="Picture 20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83257" y="4023607"/>
            <a:ext cx="455882" cy="455882"/>
          </a:xfrm>
          <a:prstGeom prst="rect">
            <a:avLst/>
          </a:prstGeom>
          <a:ln w="12700">
            <a:miter lim="400000"/>
          </a:ln>
        </p:spPr>
      </p:pic>
      <p:sp>
        <p:nvSpPr>
          <p:cNvPr id="518" name="CaixaDeTexto 33"/>
          <p:cNvSpPr txBox="1"/>
          <p:nvPr/>
        </p:nvSpPr>
        <p:spPr>
          <a:xfrm>
            <a:off x="220513" y="1725594"/>
            <a:ext cx="258870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Prestar assistência a saúde, fortalecendo a promoção e </a:t>
            </a:r>
            <a:r>
              <a:rPr lang="pt-BR" sz="1200" dirty="0" smtClean="0">
                <a:solidFill>
                  <a:schemeClr val="tx1"/>
                </a:solidFill>
              </a:rPr>
              <a:t>prevenção</a:t>
            </a:r>
          </a:p>
          <a:p>
            <a:pPr algn="l"/>
            <a:endParaRPr lang="pt-BR" sz="1200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Aumentar a segurança e o combate ao </a:t>
            </a:r>
            <a:r>
              <a:rPr lang="pt-BR" sz="1200" dirty="0" smtClean="0">
                <a:solidFill>
                  <a:schemeClr val="tx1"/>
                </a:solidFill>
              </a:rPr>
              <a:t>crime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19" name="CaixaDeTexto 39"/>
          <p:cNvSpPr txBox="1"/>
          <p:nvPr/>
        </p:nvSpPr>
        <p:spPr>
          <a:xfrm>
            <a:off x="2967009" y="1726088"/>
            <a:ext cx="8977654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Desenvolver políticas públicas que visem a promoção de saúde e prevenção de </a:t>
            </a:r>
            <a:r>
              <a:rPr lang="pt-BR" sz="1200" dirty="0" smtClean="0">
                <a:solidFill>
                  <a:schemeClr val="tx1"/>
                </a:solidFill>
              </a:rPr>
              <a:t>doenças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Promover ações de cuidado à saúde do </a:t>
            </a:r>
            <a:r>
              <a:rPr lang="pt-BR" sz="1200" dirty="0" smtClean="0">
                <a:solidFill>
                  <a:schemeClr val="tx1"/>
                </a:solidFill>
              </a:rPr>
              <a:t>idoso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Participar das ações de prevenção </a:t>
            </a:r>
            <a:r>
              <a:rPr lang="pt-BR" sz="1200" dirty="0" smtClean="0">
                <a:solidFill>
                  <a:schemeClr val="tx1"/>
                </a:solidFill>
              </a:rPr>
              <a:t>à </a:t>
            </a:r>
            <a:r>
              <a:rPr lang="pt-BR" sz="1200" dirty="0">
                <a:solidFill>
                  <a:schemeClr val="tx1"/>
                </a:solidFill>
              </a:rPr>
              <a:t>violência no projeto RS </a:t>
            </a:r>
            <a:r>
              <a:rPr lang="pt-BR" sz="1200" dirty="0" smtClean="0">
                <a:solidFill>
                  <a:schemeClr val="tx1"/>
                </a:solidFill>
              </a:rPr>
              <a:t>Seguro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Fortalecer a vigilância em </a:t>
            </a:r>
            <a:r>
              <a:rPr lang="pt-BR" sz="1200" dirty="0" smtClean="0">
                <a:solidFill>
                  <a:schemeClr val="tx1"/>
                </a:solidFill>
              </a:rPr>
              <a:t>saúde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Qualificar as ações de </a:t>
            </a:r>
            <a:r>
              <a:rPr lang="pt-BR" sz="1200" dirty="0" smtClean="0">
                <a:solidFill>
                  <a:schemeClr val="tx1"/>
                </a:solidFill>
              </a:rPr>
              <a:t>imunização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Adotar a comunicação como estratégia de prevenção de doenças e promoção à saúde em políticas </a:t>
            </a:r>
            <a:r>
              <a:rPr lang="pt-BR" sz="1200" dirty="0" smtClean="0">
                <a:solidFill>
                  <a:schemeClr val="tx1"/>
                </a:solidFill>
              </a:rPr>
              <a:t>prioritárias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Desenvolver a formação em serviço, promovendo o compartilhamento de boas </a:t>
            </a:r>
            <a:r>
              <a:rPr lang="pt-BR" sz="1200" dirty="0" smtClean="0">
                <a:solidFill>
                  <a:schemeClr val="tx1"/>
                </a:solidFill>
              </a:rPr>
              <a:t>práticas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20" name="CaixaDeTexto 40"/>
          <p:cNvSpPr txBox="1"/>
          <p:nvPr/>
        </p:nvSpPr>
        <p:spPr>
          <a:xfrm>
            <a:off x="220512" y="4504570"/>
            <a:ext cx="449597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Promoção da qualidade de vida e longevidade </a:t>
            </a:r>
            <a:r>
              <a:rPr lang="pt-BR" sz="1200" dirty="0" smtClean="0">
                <a:solidFill>
                  <a:schemeClr val="tx1"/>
                </a:solidFill>
              </a:rPr>
              <a:t>saudável</a:t>
            </a:r>
          </a:p>
          <a:p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Redução de transmissão de doenças </a:t>
            </a:r>
            <a:r>
              <a:rPr lang="pt-BR" sz="1200" dirty="0" err="1" smtClean="0">
                <a:solidFill>
                  <a:schemeClr val="tx1"/>
                </a:solidFill>
              </a:rPr>
              <a:t>preveníveis</a:t>
            </a:r>
            <a:endParaRPr lang="pt-BR" sz="1200" dirty="0" smtClean="0">
              <a:solidFill>
                <a:schemeClr val="tx1"/>
              </a:solidFill>
            </a:endParaRPr>
          </a:p>
          <a:p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Redução  dos índices de </a:t>
            </a:r>
            <a:r>
              <a:rPr lang="pt-BR" sz="1200" dirty="0" err="1" smtClean="0">
                <a:solidFill>
                  <a:schemeClr val="tx1"/>
                </a:solidFill>
              </a:rPr>
              <a:t>morbi-mortalidade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21" name="CaixaDeTexto 41"/>
          <p:cNvSpPr txBox="1"/>
          <p:nvPr/>
        </p:nvSpPr>
        <p:spPr>
          <a:xfrm>
            <a:off x="8683257" y="4460293"/>
            <a:ext cx="3281972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Ministério da Saúde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Secretaria de Comunicação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Secretaria da Educação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Secretaria de Segurança </a:t>
            </a:r>
            <a:r>
              <a:rPr lang="pt-BR" sz="1200" dirty="0">
                <a:solidFill>
                  <a:schemeClr val="tx1"/>
                </a:solidFill>
              </a:rPr>
              <a:t>Pública e da Administração Penitenciária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Secretaria de Trabalho </a:t>
            </a:r>
            <a:r>
              <a:rPr lang="pt-BR" sz="1200" dirty="0">
                <a:solidFill>
                  <a:schemeClr val="tx1"/>
                </a:solidFill>
              </a:rPr>
              <a:t>e Assistência Social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Secretaria do Esporte </a:t>
            </a:r>
            <a:r>
              <a:rPr lang="pt-BR" sz="1200" dirty="0">
                <a:solidFill>
                  <a:schemeClr val="tx1"/>
                </a:solidFill>
              </a:rPr>
              <a:t>e Lazer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Secretaria da Cultura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Municípios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Conselhos</a:t>
            </a:r>
          </a:p>
        </p:txBody>
      </p:sp>
      <p:grpSp>
        <p:nvGrpSpPr>
          <p:cNvPr id="32" name="Grupo 20"/>
          <p:cNvGrpSpPr/>
          <p:nvPr/>
        </p:nvGrpSpPr>
        <p:grpSpPr>
          <a:xfrm>
            <a:off x="1581535" y="6450550"/>
            <a:ext cx="1533879" cy="230830"/>
            <a:chOff x="0" y="57666"/>
            <a:chExt cx="1158236" cy="230829"/>
          </a:xfrm>
        </p:grpSpPr>
        <p:sp>
          <p:nvSpPr>
            <p:cNvPr id="33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solidFill>
              <a:schemeClr val="tx1"/>
            </a:solidFill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Projeto transversal</a:t>
              </a:r>
              <a:endParaRPr b="1" dirty="0"/>
            </a:p>
          </p:txBody>
        </p:sp>
      </p:grpSp>
      <p:grpSp>
        <p:nvGrpSpPr>
          <p:cNvPr id="35" name="Grupo 20"/>
          <p:cNvGrpSpPr/>
          <p:nvPr/>
        </p:nvGrpSpPr>
        <p:grpSpPr>
          <a:xfrm>
            <a:off x="3016055" y="6455783"/>
            <a:ext cx="1533879" cy="230830"/>
            <a:chOff x="0" y="57666"/>
            <a:chExt cx="1158236" cy="230829"/>
          </a:xfrm>
        </p:grpSpPr>
        <p:sp>
          <p:nvSpPr>
            <p:cNvPr id="36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b="1" dirty="0" err="1" smtClean="0"/>
                <a:t>Projeto</a:t>
              </a:r>
              <a:endParaRPr b="1" dirty="0"/>
            </a:p>
          </p:txBody>
        </p:sp>
      </p:grpSp>
      <p:grpSp>
        <p:nvGrpSpPr>
          <p:cNvPr id="38" name="Grupo 20"/>
          <p:cNvGrpSpPr/>
          <p:nvPr/>
        </p:nvGrpSpPr>
        <p:grpSpPr>
          <a:xfrm>
            <a:off x="3891937" y="6457973"/>
            <a:ext cx="1694306" cy="230830"/>
            <a:chOff x="0" y="57666"/>
            <a:chExt cx="1279375" cy="230829"/>
          </a:xfrm>
        </p:grpSpPr>
        <p:sp>
          <p:nvSpPr>
            <p:cNvPr id="39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CaixaDeTexto 32"/>
            <p:cNvSpPr txBox="1"/>
            <p:nvPr/>
          </p:nvSpPr>
          <p:spPr>
            <a:xfrm>
              <a:off x="179998" y="57666"/>
              <a:ext cx="109937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Iniciativa a ser desdobrada</a:t>
              </a:r>
              <a:endParaRPr b="1" dirty="0"/>
            </a:p>
          </p:txBody>
        </p:sp>
      </p:grpSp>
      <p:sp>
        <p:nvSpPr>
          <p:cNvPr id="41" name="CaixaDeTexto 32"/>
          <p:cNvSpPr txBox="1"/>
          <p:nvPr/>
        </p:nvSpPr>
        <p:spPr>
          <a:xfrm>
            <a:off x="153160" y="6448726"/>
            <a:ext cx="1469084" cy="2308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900"/>
            </a:lvl1pPr>
          </a:lstStyle>
          <a:p>
            <a:r>
              <a:rPr lang="pt-BR" b="1" dirty="0" smtClean="0"/>
              <a:t>Classificação da Proposta:</a:t>
            </a:r>
            <a:endParaRPr b="1" dirty="0"/>
          </a:p>
        </p:txBody>
      </p:sp>
      <p:sp>
        <p:nvSpPr>
          <p:cNvPr id="42" name="Retângulo 16"/>
          <p:cNvSpPr/>
          <p:nvPr/>
        </p:nvSpPr>
        <p:spPr>
          <a:xfrm>
            <a:off x="4832668" y="3962049"/>
            <a:ext cx="3720284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aixaDeTexto 27"/>
          <p:cNvSpPr txBox="1"/>
          <p:nvPr/>
        </p:nvSpPr>
        <p:spPr>
          <a:xfrm>
            <a:off x="5385854" y="4100875"/>
            <a:ext cx="277182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RÁPIDOS</a:t>
            </a:r>
            <a:endParaRPr dirty="0"/>
          </a:p>
        </p:txBody>
      </p:sp>
      <p:sp>
        <p:nvSpPr>
          <p:cNvPr id="44" name="CaixaDeTexto 40"/>
          <p:cNvSpPr txBox="1"/>
          <p:nvPr/>
        </p:nvSpPr>
        <p:spPr>
          <a:xfrm>
            <a:off x="4865620" y="4504570"/>
            <a:ext cx="366441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Ampliação do percentual das coberturas vacinais de rotina e de campanha </a:t>
            </a:r>
            <a:r>
              <a:rPr lang="pt-BR" sz="1200" dirty="0" smtClean="0">
                <a:solidFill>
                  <a:schemeClr val="tx1"/>
                </a:solidFill>
              </a:rPr>
              <a:t>preconizadas</a:t>
            </a:r>
          </a:p>
          <a:p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 Adesão dos municípios às políticas públicas </a:t>
            </a:r>
            <a:r>
              <a:rPr lang="pt-BR" sz="1200" dirty="0" smtClean="0">
                <a:solidFill>
                  <a:schemeClr val="tx1"/>
                </a:solidFill>
              </a:rPr>
              <a:t>prioritárias</a:t>
            </a:r>
            <a:endParaRPr lang="pt-BR" sz="1200" dirty="0">
              <a:solidFill>
                <a:schemeClr val="tx1"/>
              </a:solidFill>
            </a:endParaRPr>
          </a:p>
        </p:txBody>
      </p:sp>
      <p:pic>
        <p:nvPicPr>
          <p:cNvPr id="45" name="Marca_RS_Final-01.png" descr="Marca_RS_Final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561" y="57545"/>
            <a:ext cx="724506" cy="50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829" b="99396" l="5305" r="100000">
                        <a14:foregroundMark x1="30452" y1="33602" x2="30452" y2="33602"/>
                        <a14:foregroundMark x1="62083" y1="62173" x2="62083" y2="62173"/>
                        <a14:foregroundMark x1="89980" y1="63179" x2="89980" y2="63179"/>
                        <a14:foregroundMark x1="18271" y1="74648" x2="18271" y2="74648"/>
                        <a14:foregroundMark x1="63851" y1="77465" x2="63851" y2="774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99535" y="4018369"/>
            <a:ext cx="486319" cy="47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8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Retângulo 9"/>
          <p:cNvGrpSpPr/>
          <p:nvPr/>
        </p:nvGrpSpPr>
        <p:grpSpPr>
          <a:xfrm>
            <a:off x="113264" y="563228"/>
            <a:ext cx="5406088" cy="445376"/>
            <a:chOff x="-1" y="-1"/>
            <a:chExt cx="5467776" cy="445375"/>
          </a:xfrm>
        </p:grpSpPr>
        <p:sp>
          <p:nvSpPr>
            <p:cNvPr id="492" name="Retângulo"/>
            <p:cNvSpPr/>
            <p:nvPr/>
          </p:nvSpPr>
          <p:spPr>
            <a:xfrm>
              <a:off x="-1" y="-1"/>
              <a:ext cx="5467776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3" name="Nome do Projeto:"/>
            <p:cNvSpPr txBox="1"/>
            <p:nvPr/>
          </p:nvSpPr>
          <p:spPr>
            <a:xfrm>
              <a:off x="-1" y="-1"/>
              <a:ext cx="5467776" cy="3006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600" b="1" dirty="0">
                  <a:latin typeface="+mj-lt"/>
                </a:rPr>
                <a:t>REGIONALIZAÇÃO E ORGANIZAÇÃO DAS REDES</a:t>
              </a:r>
            </a:p>
          </p:txBody>
        </p:sp>
      </p:grpSp>
      <p:sp>
        <p:nvSpPr>
          <p:cNvPr id="495" name="Retângulo 10"/>
          <p:cNvSpPr txBox="1"/>
          <p:nvPr/>
        </p:nvSpPr>
        <p:spPr>
          <a:xfrm>
            <a:off x="72074" y="16355"/>
            <a:ext cx="8150474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27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pt-BR" dirty="0" smtClean="0">
                <a:latin typeface="+mj-lt"/>
              </a:rPr>
              <a:t>PLANEJAMENTO ESTRATÉGICO DO GOVERNO 2019-2022</a:t>
            </a:r>
            <a:endParaRPr dirty="0">
              <a:latin typeface="+mj-lt"/>
            </a:endParaRPr>
          </a:p>
        </p:txBody>
      </p:sp>
      <p:grpSp>
        <p:nvGrpSpPr>
          <p:cNvPr id="498" name="Retângulo 11"/>
          <p:cNvGrpSpPr/>
          <p:nvPr/>
        </p:nvGrpSpPr>
        <p:grpSpPr>
          <a:xfrm>
            <a:off x="5662349" y="563228"/>
            <a:ext cx="6397845" cy="445376"/>
            <a:chOff x="-85077" y="-1"/>
            <a:chExt cx="6411449" cy="445375"/>
          </a:xfrm>
        </p:grpSpPr>
        <p:sp>
          <p:nvSpPr>
            <p:cNvPr id="496" name="Retângulo"/>
            <p:cNvSpPr/>
            <p:nvPr/>
          </p:nvSpPr>
          <p:spPr>
            <a:xfrm>
              <a:off x="-85077" y="-1"/>
              <a:ext cx="6411449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/>
              <a:endParaRPr/>
            </a:p>
          </p:txBody>
        </p:sp>
        <p:sp>
          <p:nvSpPr>
            <p:cNvPr id="497" name="Secretaria:"/>
            <p:cNvSpPr txBox="1"/>
            <p:nvPr/>
          </p:nvSpPr>
          <p:spPr>
            <a:xfrm>
              <a:off x="-85077" y="-1"/>
              <a:ext cx="6411449" cy="3006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600" b="1" dirty="0" smtClean="0">
                  <a:latin typeface="+mj-lt"/>
                </a:rPr>
                <a:t>SECRETARIA DA SAÚDE</a:t>
              </a:r>
              <a:endParaRPr sz="1600" b="1" dirty="0">
                <a:latin typeface="+mj-lt"/>
              </a:endParaRPr>
            </a:p>
          </p:txBody>
        </p:sp>
      </p:grpSp>
      <p:sp>
        <p:nvSpPr>
          <p:cNvPr id="499" name="Retângulo 2"/>
          <p:cNvSpPr/>
          <p:nvPr/>
        </p:nvSpPr>
        <p:spPr>
          <a:xfrm>
            <a:off x="118041" y="1077725"/>
            <a:ext cx="11959480" cy="568458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0" name="Retângulo 3"/>
          <p:cNvSpPr/>
          <p:nvPr/>
        </p:nvSpPr>
        <p:spPr>
          <a:xfrm>
            <a:off x="180771" y="1158874"/>
            <a:ext cx="2658142" cy="2420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1" name="Retângulo 15"/>
          <p:cNvSpPr/>
          <p:nvPr/>
        </p:nvSpPr>
        <p:spPr>
          <a:xfrm>
            <a:off x="2914658" y="1158874"/>
            <a:ext cx="9071392" cy="2420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2" name="Retângulo 16"/>
          <p:cNvSpPr/>
          <p:nvPr/>
        </p:nvSpPr>
        <p:spPr>
          <a:xfrm>
            <a:off x="180771" y="3685648"/>
            <a:ext cx="4569318" cy="2680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3" name="Retângulo 17"/>
          <p:cNvSpPr/>
          <p:nvPr/>
        </p:nvSpPr>
        <p:spPr>
          <a:xfrm>
            <a:off x="8621501" y="3681957"/>
            <a:ext cx="3364549" cy="2666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4" name="CaixaDeTexto 4"/>
          <p:cNvSpPr txBox="1"/>
          <p:nvPr/>
        </p:nvSpPr>
        <p:spPr>
          <a:xfrm>
            <a:off x="9960025" y="6469353"/>
            <a:ext cx="1863338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"/>
            </a:lvl1pPr>
          </a:lstStyle>
          <a:p>
            <a:r>
              <a:rPr dirty="0" err="1"/>
              <a:t>Apoio</a:t>
            </a:r>
            <a:r>
              <a:rPr dirty="0"/>
              <a:t> </a:t>
            </a:r>
            <a:r>
              <a:rPr dirty="0" err="1"/>
              <a:t>técnico</a:t>
            </a:r>
            <a:r>
              <a:rPr dirty="0"/>
              <a:t> e </a:t>
            </a:r>
            <a:r>
              <a:rPr dirty="0" err="1"/>
              <a:t>metodológico</a:t>
            </a:r>
            <a:endParaRPr dirty="0"/>
          </a:p>
        </p:txBody>
      </p:sp>
      <p:pic>
        <p:nvPicPr>
          <p:cNvPr id="505" name="Imagem 13" descr="Imagem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97776" y="6455423"/>
            <a:ext cx="403855" cy="271538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CaixaDeTexto 12"/>
          <p:cNvSpPr txBox="1"/>
          <p:nvPr/>
        </p:nvSpPr>
        <p:spPr>
          <a:xfrm>
            <a:off x="682414" y="1279011"/>
            <a:ext cx="212679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OBJETIVO ESTRATÉGICO</a:t>
            </a:r>
            <a:endParaRPr dirty="0"/>
          </a:p>
        </p:txBody>
      </p:sp>
      <p:sp>
        <p:nvSpPr>
          <p:cNvPr id="507" name="CaixaDeTexto 25"/>
          <p:cNvSpPr txBox="1"/>
          <p:nvPr/>
        </p:nvSpPr>
        <p:spPr>
          <a:xfrm>
            <a:off x="3461408" y="1276352"/>
            <a:ext cx="220094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ESCOPO</a:t>
            </a:r>
            <a:endParaRPr dirty="0"/>
          </a:p>
        </p:txBody>
      </p:sp>
      <p:sp>
        <p:nvSpPr>
          <p:cNvPr id="508" name="CaixaDeTexto 27"/>
          <p:cNvSpPr txBox="1"/>
          <p:nvPr/>
        </p:nvSpPr>
        <p:spPr>
          <a:xfrm>
            <a:off x="755324" y="3820783"/>
            <a:ext cx="2556123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PRETENDIDOS</a:t>
            </a:r>
            <a:endParaRPr dirty="0"/>
          </a:p>
        </p:txBody>
      </p:sp>
      <p:sp>
        <p:nvSpPr>
          <p:cNvPr id="509" name="CaixaDeTexto 29"/>
          <p:cNvSpPr txBox="1"/>
          <p:nvPr/>
        </p:nvSpPr>
        <p:spPr>
          <a:xfrm>
            <a:off x="9166655" y="3820783"/>
            <a:ext cx="276153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dirty="0"/>
              <a:t>ÁREAS </a:t>
            </a:r>
            <a:r>
              <a:rPr lang="pt-BR" dirty="0" smtClean="0"/>
              <a:t>PARCEIRAS DO PROJETO</a:t>
            </a:r>
            <a:endParaRPr dirty="0"/>
          </a:p>
        </p:txBody>
      </p:sp>
      <p:pic>
        <p:nvPicPr>
          <p:cNvPr id="510" name="Picture 2" descr="Picture 2"/>
          <p:cNvPicPr>
            <a:picLocks noChangeAspect="1"/>
          </p:cNvPicPr>
          <p:nvPr/>
        </p:nvPicPr>
        <p:blipFill>
          <a:blip r:embed="rId3">
            <a:biLevel thresh="75000"/>
            <a:extLst/>
          </a:blip>
          <a:srcRect l="2427" t="3669" r="8962" b="3334"/>
          <a:stretch>
            <a:fillRect/>
          </a:stretch>
        </p:blipFill>
        <p:spPr>
          <a:xfrm>
            <a:off x="220513" y="1224329"/>
            <a:ext cx="446568" cy="42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1" name="Picture 6" descr="Picture 6"/>
          <p:cNvPicPr>
            <a:picLocks noChangeAspect="1"/>
          </p:cNvPicPr>
          <p:nvPr/>
        </p:nvPicPr>
        <p:blipFill>
          <a:blip r:embed="rId4">
            <a:biLevel thresh="75000"/>
            <a:extLst/>
          </a:blip>
          <a:stretch>
            <a:fillRect/>
          </a:stretch>
        </p:blipFill>
        <p:spPr>
          <a:xfrm>
            <a:off x="2950533" y="1193047"/>
            <a:ext cx="510875" cy="510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Picture 8" descr="Picture 8"/>
          <p:cNvPicPr>
            <a:picLocks noChangeAspect="1"/>
          </p:cNvPicPr>
          <p:nvPr/>
        </p:nvPicPr>
        <p:blipFill>
          <a:blip r:embed="rId5">
            <a:biLevel thresh="75000"/>
            <a:extLst/>
          </a:blip>
          <a:stretch>
            <a:fillRect/>
          </a:stretch>
        </p:blipFill>
        <p:spPr>
          <a:xfrm>
            <a:off x="131868" y="3669172"/>
            <a:ext cx="703956" cy="641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icture 20" descr="Picture 20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83257" y="3743515"/>
            <a:ext cx="455882" cy="455882"/>
          </a:xfrm>
          <a:prstGeom prst="rect">
            <a:avLst/>
          </a:prstGeom>
          <a:ln w="12700">
            <a:miter lim="400000"/>
          </a:ln>
        </p:spPr>
      </p:pic>
      <p:sp>
        <p:nvSpPr>
          <p:cNvPr id="518" name="CaixaDeTexto 33"/>
          <p:cNvSpPr txBox="1"/>
          <p:nvPr/>
        </p:nvSpPr>
        <p:spPr>
          <a:xfrm>
            <a:off x="219370" y="1725594"/>
            <a:ext cx="258870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Prestar assistência a saúde, fortalecendo a promoção e </a:t>
            </a:r>
            <a:r>
              <a:rPr lang="pt-BR" sz="1200" dirty="0" smtClean="0">
                <a:solidFill>
                  <a:schemeClr val="tx1"/>
                </a:solidFill>
              </a:rPr>
              <a:t>prevenção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Modernizar e desburocratizar os </a:t>
            </a:r>
            <a:r>
              <a:rPr lang="pt-BR" sz="1200" dirty="0" smtClean="0">
                <a:solidFill>
                  <a:schemeClr val="tx1"/>
                </a:solidFill>
              </a:rPr>
              <a:t>processos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19" name="CaixaDeTexto 39"/>
          <p:cNvSpPr txBox="1"/>
          <p:nvPr/>
        </p:nvSpPr>
        <p:spPr>
          <a:xfrm>
            <a:off x="2967009" y="1726088"/>
            <a:ext cx="8977654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Fortalecer as Redes de Atenção à Saúde com a APS como ordenadora da rede e coordenadora do </a:t>
            </a:r>
            <a:r>
              <a:rPr lang="pt-BR" sz="1200" dirty="0" smtClean="0">
                <a:solidFill>
                  <a:schemeClr val="tx1"/>
                </a:solidFill>
              </a:rPr>
              <a:t>cuidado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Reorganizar a oferta de serviços a partir das necessidades da população nas regiões de </a:t>
            </a:r>
            <a:r>
              <a:rPr lang="pt-BR" sz="1200" dirty="0" smtClean="0">
                <a:solidFill>
                  <a:schemeClr val="tx1"/>
                </a:solidFill>
              </a:rPr>
              <a:t>saúde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Inserir os consórcios na rede SUS para complementação de serviços e cobertura dos vazios </a:t>
            </a:r>
            <a:r>
              <a:rPr lang="pt-BR" sz="1200" dirty="0" smtClean="0">
                <a:solidFill>
                  <a:schemeClr val="tx1"/>
                </a:solidFill>
              </a:rPr>
              <a:t>assistenciais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Implementar as Linhas de Cuidado em redes </a:t>
            </a:r>
            <a:r>
              <a:rPr lang="pt-BR" sz="1200" dirty="0" smtClean="0">
                <a:solidFill>
                  <a:schemeClr val="tx1"/>
                </a:solidFill>
              </a:rPr>
              <a:t>prioritárias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Alinhar o processo  da Assistência   Farmacêutica com as ações propostas na rede, com vistas a ampliação do acesso e qualificação do </a:t>
            </a:r>
            <a:r>
              <a:rPr lang="pt-BR" sz="1200" dirty="0" smtClean="0">
                <a:solidFill>
                  <a:schemeClr val="tx1"/>
                </a:solidFill>
              </a:rPr>
              <a:t>cuidado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Aprimorar o fluxo da referência e </a:t>
            </a:r>
            <a:r>
              <a:rPr lang="pt-BR" sz="1200" dirty="0" smtClean="0">
                <a:solidFill>
                  <a:schemeClr val="tx1"/>
                </a:solidFill>
              </a:rPr>
              <a:t>contrarreferência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Fortalecer o monitoramento e avaliação  para acompanhamento da efetividade das </a:t>
            </a:r>
            <a:r>
              <a:rPr lang="pt-BR" sz="1200" dirty="0" smtClean="0">
                <a:solidFill>
                  <a:schemeClr val="tx1"/>
                </a:solidFill>
              </a:rPr>
              <a:t>redes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20" name="CaixaDeTexto 40"/>
          <p:cNvSpPr txBox="1"/>
          <p:nvPr/>
        </p:nvSpPr>
        <p:spPr>
          <a:xfrm>
            <a:off x="220512" y="4232716"/>
            <a:ext cx="4495971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Ampliação do acesso em diversos níveis de atenção com resolutividade, garantindo a integralidade da atenção à </a:t>
            </a:r>
            <a:r>
              <a:rPr lang="pt-BR" sz="1200" dirty="0" smtClean="0">
                <a:solidFill>
                  <a:schemeClr val="tx1"/>
                </a:solidFill>
              </a:rPr>
              <a:t>saúde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Regulação do acesso de forma equitativa nos diferentes níveis de </a:t>
            </a:r>
            <a:r>
              <a:rPr lang="pt-BR" sz="1200" dirty="0" smtClean="0">
                <a:solidFill>
                  <a:schemeClr val="tx1"/>
                </a:solidFill>
              </a:rPr>
              <a:t>atenção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Diminuição  da morbi-mortalidade por causas sensíveis à atenção </a:t>
            </a:r>
            <a:r>
              <a:rPr lang="pt-BR" sz="1200" dirty="0" smtClean="0">
                <a:solidFill>
                  <a:schemeClr val="tx1"/>
                </a:solidFill>
              </a:rPr>
              <a:t>básica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Diminuição da judicialização como resultado indireto, reduzindo o gasto público e garantindo a </a:t>
            </a:r>
            <a:r>
              <a:rPr lang="pt-BR" sz="1200" dirty="0" smtClean="0">
                <a:solidFill>
                  <a:schemeClr val="tx1"/>
                </a:solidFill>
              </a:rPr>
              <a:t>equidade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Elaboração da Política Estadual de Assistência Farmacêutica e da relação estadual de </a:t>
            </a:r>
            <a:r>
              <a:rPr lang="pt-BR" sz="1200" dirty="0" smtClean="0">
                <a:solidFill>
                  <a:schemeClr val="tx1"/>
                </a:solidFill>
              </a:rPr>
              <a:t>medicamentos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Aumento da satisfação dos usuários com os serviços de </a:t>
            </a:r>
            <a:r>
              <a:rPr lang="pt-BR" sz="1200" dirty="0" smtClean="0">
                <a:solidFill>
                  <a:schemeClr val="tx1"/>
                </a:solidFill>
              </a:rPr>
              <a:t>saúde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21" name="CaixaDeTexto 41"/>
          <p:cNvSpPr txBox="1"/>
          <p:nvPr/>
        </p:nvSpPr>
        <p:spPr>
          <a:xfrm>
            <a:off x="8668869" y="4229685"/>
            <a:ext cx="3281972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Ministério da Saúde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Municípios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Consórcios </a:t>
            </a:r>
            <a:r>
              <a:rPr lang="pt-BR" sz="1200" dirty="0">
                <a:solidFill>
                  <a:schemeClr val="tx1"/>
                </a:solidFill>
              </a:rPr>
              <a:t>Intermunicipais de Saúde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Prestadores </a:t>
            </a:r>
            <a:r>
              <a:rPr lang="pt-BR" sz="1200" dirty="0">
                <a:solidFill>
                  <a:schemeClr val="tx1"/>
                </a:solidFill>
              </a:rPr>
              <a:t>de Serviços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Conselhos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</p:txBody>
      </p:sp>
      <p:grpSp>
        <p:nvGrpSpPr>
          <p:cNvPr id="32" name="Grupo 20"/>
          <p:cNvGrpSpPr/>
          <p:nvPr/>
        </p:nvGrpSpPr>
        <p:grpSpPr>
          <a:xfrm>
            <a:off x="1581535" y="6450550"/>
            <a:ext cx="1533879" cy="230830"/>
            <a:chOff x="0" y="57666"/>
            <a:chExt cx="1158236" cy="230829"/>
          </a:xfrm>
        </p:grpSpPr>
        <p:sp>
          <p:nvSpPr>
            <p:cNvPr id="33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Projeto transversal</a:t>
              </a:r>
              <a:endParaRPr b="1" dirty="0"/>
            </a:p>
          </p:txBody>
        </p:sp>
      </p:grpSp>
      <p:grpSp>
        <p:nvGrpSpPr>
          <p:cNvPr id="35" name="Grupo 20"/>
          <p:cNvGrpSpPr/>
          <p:nvPr/>
        </p:nvGrpSpPr>
        <p:grpSpPr>
          <a:xfrm>
            <a:off x="3016055" y="6455783"/>
            <a:ext cx="1533879" cy="230830"/>
            <a:chOff x="0" y="57666"/>
            <a:chExt cx="1158236" cy="230829"/>
          </a:xfrm>
        </p:grpSpPr>
        <p:sp>
          <p:nvSpPr>
            <p:cNvPr id="36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solidFill>
              <a:schemeClr val="tx1"/>
            </a:solidFill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b="1" dirty="0" err="1" smtClean="0"/>
                <a:t>Projeto</a:t>
              </a:r>
              <a:endParaRPr b="1" dirty="0"/>
            </a:p>
          </p:txBody>
        </p:sp>
      </p:grpSp>
      <p:grpSp>
        <p:nvGrpSpPr>
          <p:cNvPr id="38" name="Grupo 20"/>
          <p:cNvGrpSpPr/>
          <p:nvPr/>
        </p:nvGrpSpPr>
        <p:grpSpPr>
          <a:xfrm>
            <a:off x="3891937" y="6457973"/>
            <a:ext cx="1694306" cy="230830"/>
            <a:chOff x="0" y="57666"/>
            <a:chExt cx="1279375" cy="230829"/>
          </a:xfrm>
        </p:grpSpPr>
        <p:sp>
          <p:nvSpPr>
            <p:cNvPr id="39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CaixaDeTexto 32"/>
            <p:cNvSpPr txBox="1"/>
            <p:nvPr/>
          </p:nvSpPr>
          <p:spPr>
            <a:xfrm>
              <a:off x="179998" y="57666"/>
              <a:ext cx="109937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Iniciativa a ser desdobrada</a:t>
              </a:r>
              <a:endParaRPr b="1" dirty="0"/>
            </a:p>
          </p:txBody>
        </p:sp>
      </p:grpSp>
      <p:sp>
        <p:nvSpPr>
          <p:cNvPr id="41" name="CaixaDeTexto 32"/>
          <p:cNvSpPr txBox="1"/>
          <p:nvPr/>
        </p:nvSpPr>
        <p:spPr>
          <a:xfrm>
            <a:off x="153160" y="6448726"/>
            <a:ext cx="1469084" cy="2308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900"/>
            </a:lvl1pPr>
          </a:lstStyle>
          <a:p>
            <a:r>
              <a:rPr lang="pt-BR" b="1" dirty="0" smtClean="0"/>
              <a:t>Classificação da Proposta:</a:t>
            </a:r>
            <a:endParaRPr b="1" dirty="0"/>
          </a:p>
        </p:txBody>
      </p:sp>
      <p:sp>
        <p:nvSpPr>
          <p:cNvPr id="42" name="Retângulo 16"/>
          <p:cNvSpPr/>
          <p:nvPr/>
        </p:nvSpPr>
        <p:spPr>
          <a:xfrm>
            <a:off x="4832668" y="3681957"/>
            <a:ext cx="3720284" cy="2666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aixaDeTexto 27"/>
          <p:cNvSpPr txBox="1"/>
          <p:nvPr/>
        </p:nvSpPr>
        <p:spPr>
          <a:xfrm>
            <a:off x="5385854" y="3820783"/>
            <a:ext cx="277182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RÁPIDOS</a:t>
            </a:r>
            <a:endParaRPr dirty="0"/>
          </a:p>
        </p:txBody>
      </p:sp>
      <p:sp>
        <p:nvSpPr>
          <p:cNvPr id="44" name="CaixaDeTexto 40"/>
          <p:cNvSpPr txBox="1"/>
          <p:nvPr/>
        </p:nvSpPr>
        <p:spPr>
          <a:xfrm>
            <a:off x="4865620" y="4224478"/>
            <a:ext cx="366441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Redução do vazio assistencial, melhorando o acesso aos serviços </a:t>
            </a:r>
            <a:r>
              <a:rPr lang="pt-BR" sz="1200" dirty="0" smtClean="0">
                <a:solidFill>
                  <a:schemeClr val="tx1"/>
                </a:solidFill>
              </a:rPr>
              <a:t>regionalizados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Melhoria no abastecimento de medicamentos especiais e </a:t>
            </a:r>
            <a:r>
              <a:rPr lang="pt-BR" sz="1200" dirty="0" smtClean="0">
                <a:solidFill>
                  <a:schemeClr val="tx1"/>
                </a:solidFill>
              </a:rPr>
              <a:t>especializados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Fortalecimento da atenção primária em </a:t>
            </a:r>
            <a:r>
              <a:rPr lang="pt-BR" sz="1200" dirty="0" smtClean="0">
                <a:solidFill>
                  <a:schemeClr val="tx1"/>
                </a:solidFill>
              </a:rPr>
              <a:t>saúde</a:t>
            </a:r>
            <a:endParaRPr lang="pt-BR" sz="1200" dirty="0">
              <a:solidFill>
                <a:schemeClr val="tx1"/>
              </a:solidFill>
            </a:endParaRPr>
          </a:p>
        </p:txBody>
      </p:sp>
      <p:pic>
        <p:nvPicPr>
          <p:cNvPr id="45" name="Marca_RS_Final-01.png" descr="Marca_RS_Final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561" y="57545"/>
            <a:ext cx="724506" cy="50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829" b="99396" l="5305" r="100000">
                        <a14:foregroundMark x1="30452" y1="33602" x2="30452" y2="33602"/>
                        <a14:foregroundMark x1="62083" y1="62173" x2="62083" y2="62173"/>
                        <a14:foregroundMark x1="89980" y1="63179" x2="89980" y2="63179"/>
                        <a14:foregroundMark x1="18271" y1="74648" x2="18271" y2="74648"/>
                        <a14:foregroundMark x1="63851" y1="77465" x2="63851" y2="774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99535" y="3757862"/>
            <a:ext cx="486319" cy="47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3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Retângulo 9"/>
          <p:cNvGrpSpPr/>
          <p:nvPr/>
        </p:nvGrpSpPr>
        <p:grpSpPr>
          <a:xfrm>
            <a:off x="113264" y="563228"/>
            <a:ext cx="5406088" cy="445376"/>
            <a:chOff x="-1" y="-1"/>
            <a:chExt cx="5467776" cy="445375"/>
          </a:xfrm>
        </p:grpSpPr>
        <p:sp>
          <p:nvSpPr>
            <p:cNvPr id="492" name="Retângulo"/>
            <p:cNvSpPr/>
            <p:nvPr/>
          </p:nvSpPr>
          <p:spPr>
            <a:xfrm>
              <a:off x="-1" y="-1"/>
              <a:ext cx="5467776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3" name="Nome do Projeto:"/>
            <p:cNvSpPr txBox="1"/>
            <p:nvPr/>
          </p:nvSpPr>
          <p:spPr>
            <a:xfrm>
              <a:off x="-1" y="-1"/>
              <a:ext cx="5467776" cy="3006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600" b="1" dirty="0" smtClean="0">
                  <a:latin typeface="+mj-lt"/>
                </a:rPr>
                <a:t>MODERNIZAÇÃO DA GESTÃO E DA ASSISTÊNCIA À SAÚDE</a:t>
              </a:r>
              <a:endParaRPr lang="pt-BR" sz="1600" b="1" dirty="0">
                <a:latin typeface="+mj-lt"/>
              </a:endParaRPr>
            </a:p>
          </p:txBody>
        </p:sp>
      </p:grpSp>
      <p:sp>
        <p:nvSpPr>
          <p:cNvPr id="495" name="Retângulo 10"/>
          <p:cNvSpPr txBox="1"/>
          <p:nvPr/>
        </p:nvSpPr>
        <p:spPr>
          <a:xfrm>
            <a:off x="72074" y="16355"/>
            <a:ext cx="8150474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27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pt-BR" dirty="0" smtClean="0">
                <a:latin typeface="+mj-lt"/>
              </a:rPr>
              <a:t>PLANEJAMENTO ESTRATÉGICO DO GOVERNO 2019-2022</a:t>
            </a:r>
            <a:endParaRPr dirty="0">
              <a:latin typeface="+mj-lt"/>
            </a:endParaRPr>
          </a:p>
        </p:txBody>
      </p:sp>
      <p:grpSp>
        <p:nvGrpSpPr>
          <p:cNvPr id="498" name="Retângulo 11"/>
          <p:cNvGrpSpPr/>
          <p:nvPr/>
        </p:nvGrpSpPr>
        <p:grpSpPr>
          <a:xfrm>
            <a:off x="5662349" y="563228"/>
            <a:ext cx="6397845" cy="445376"/>
            <a:chOff x="-85077" y="-1"/>
            <a:chExt cx="6411449" cy="445375"/>
          </a:xfrm>
        </p:grpSpPr>
        <p:sp>
          <p:nvSpPr>
            <p:cNvPr id="496" name="Retângulo"/>
            <p:cNvSpPr/>
            <p:nvPr/>
          </p:nvSpPr>
          <p:spPr>
            <a:xfrm>
              <a:off x="-85077" y="-1"/>
              <a:ext cx="6411449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/>
              <a:endParaRPr/>
            </a:p>
          </p:txBody>
        </p:sp>
        <p:sp>
          <p:nvSpPr>
            <p:cNvPr id="497" name="Secretaria:"/>
            <p:cNvSpPr txBox="1"/>
            <p:nvPr/>
          </p:nvSpPr>
          <p:spPr>
            <a:xfrm>
              <a:off x="-85077" y="-1"/>
              <a:ext cx="6411449" cy="3006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600" b="1" dirty="0" smtClean="0">
                  <a:latin typeface="+mj-lt"/>
                </a:rPr>
                <a:t>SECRETARIA DA SAÚDE</a:t>
              </a:r>
              <a:endParaRPr sz="1600" b="1" dirty="0">
                <a:latin typeface="+mj-lt"/>
              </a:endParaRPr>
            </a:p>
          </p:txBody>
        </p:sp>
      </p:grpSp>
      <p:sp>
        <p:nvSpPr>
          <p:cNvPr id="499" name="Retângulo 2"/>
          <p:cNvSpPr/>
          <p:nvPr/>
        </p:nvSpPr>
        <p:spPr>
          <a:xfrm>
            <a:off x="118041" y="1077725"/>
            <a:ext cx="11959480" cy="568458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0" name="Retângulo 3"/>
          <p:cNvSpPr/>
          <p:nvPr/>
        </p:nvSpPr>
        <p:spPr>
          <a:xfrm>
            <a:off x="180771" y="1158874"/>
            <a:ext cx="265814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1" name="Retângulo 15"/>
          <p:cNvSpPr/>
          <p:nvPr/>
        </p:nvSpPr>
        <p:spPr>
          <a:xfrm>
            <a:off x="2914658" y="1158874"/>
            <a:ext cx="907139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2" name="Retângulo 16"/>
          <p:cNvSpPr/>
          <p:nvPr/>
        </p:nvSpPr>
        <p:spPr>
          <a:xfrm>
            <a:off x="180771" y="3965741"/>
            <a:ext cx="4569318" cy="2430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3" name="Retângulo 17"/>
          <p:cNvSpPr/>
          <p:nvPr/>
        </p:nvSpPr>
        <p:spPr>
          <a:xfrm>
            <a:off x="8621501" y="3962049"/>
            <a:ext cx="3364549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4" name="CaixaDeTexto 4"/>
          <p:cNvSpPr txBox="1"/>
          <p:nvPr/>
        </p:nvSpPr>
        <p:spPr>
          <a:xfrm>
            <a:off x="9960025" y="6469353"/>
            <a:ext cx="1863338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"/>
            </a:lvl1pPr>
          </a:lstStyle>
          <a:p>
            <a:r>
              <a:rPr dirty="0" err="1"/>
              <a:t>Apoio</a:t>
            </a:r>
            <a:r>
              <a:rPr dirty="0"/>
              <a:t> </a:t>
            </a:r>
            <a:r>
              <a:rPr dirty="0" err="1"/>
              <a:t>técnico</a:t>
            </a:r>
            <a:r>
              <a:rPr dirty="0"/>
              <a:t> e </a:t>
            </a:r>
            <a:r>
              <a:rPr dirty="0" err="1"/>
              <a:t>metodológico</a:t>
            </a:r>
            <a:endParaRPr dirty="0"/>
          </a:p>
        </p:txBody>
      </p:sp>
      <p:pic>
        <p:nvPicPr>
          <p:cNvPr id="505" name="Imagem 13" descr="Imagem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97776" y="6455423"/>
            <a:ext cx="403855" cy="271538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CaixaDeTexto 12"/>
          <p:cNvSpPr txBox="1"/>
          <p:nvPr/>
        </p:nvSpPr>
        <p:spPr>
          <a:xfrm>
            <a:off x="682414" y="1279011"/>
            <a:ext cx="212679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OBJETIVO ESTRATÉGICO</a:t>
            </a:r>
            <a:endParaRPr dirty="0"/>
          </a:p>
        </p:txBody>
      </p:sp>
      <p:sp>
        <p:nvSpPr>
          <p:cNvPr id="507" name="CaixaDeTexto 25"/>
          <p:cNvSpPr txBox="1"/>
          <p:nvPr/>
        </p:nvSpPr>
        <p:spPr>
          <a:xfrm>
            <a:off x="3461408" y="1276352"/>
            <a:ext cx="220094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ESCOPO</a:t>
            </a:r>
            <a:endParaRPr dirty="0"/>
          </a:p>
        </p:txBody>
      </p:sp>
      <p:sp>
        <p:nvSpPr>
          <p:cNvPr id="508" name="CaixaDeTexto 27"/>
          <p:cNvSpPr txBox="1"/>
          <p:nvPr/>
        </p:nvSpPr>
        <p:spPr>
          <a:xfrm>
            <a:off x="755324" y="4100875"/>
            <a:ext cx="2556123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PRETENDIDOS</a:t>
            </a:r>
            <a:endParaRPr dirty="0"/>
          </a:p>
        </p:txBody>
      </p:sp>
      <p:sp>
        <p:nvSpPr>
          <p:cNvPr id="509" name="CaixaDeTexto 29"/>
          <p:cNvSpPr txBox="1"/>
          <p:nvPr/>
        </p:nvSpPr>
        <p:spPr>
          <a:xfrm>
            <a:off x="9166655" y="4100875"/>
            <a:ext cx="276153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dirty="0"/>
              <a:t>ÁREAS </a:t>
            </a:r>
            <a:r>
              <a:rPr lang="pt-BR" dirty="0" smtClean="0"/>
              <a:t>PARCEIRAS DO PROJETO</a:t>
            </a:r>
            <a:endParaRPr dirty="0"/>
          </a:p>
        </p:txBody>
      </p:sp>
      <p:pic>
        <p:nvPicPr>
          <p:cNvPr id="510" name="Picture 2" descr="Picture 2"/>
          <p:cNvPicPr>
            <a:picLocks noChangeAspect="1"/>
          </p:cNvPicPr>
          <p:nvPr/>
        </p:nvPicPr>
        <p:blipFill>
          <a:blip r:embed="rId3">
            <a:biLevel thresh="75000"/>
            <a:extLst/>
          </a:blip>
          <a:srcRect l="2427" t="3669" r="8962" b="3334"/>
          <a:stretch>
            <a:fillRect/>
          </a:stretch>
        </p:blipFill>
        <p:spPr>
          <a:xfrm>
            <a:off x="220513" y="1224329"/>
            <a:ext cx="446568" cy="42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1" name="Picture 6" descr="Picture 6"/>
          <p:cNvPicPr>
            <a:picLocks noChangeAspect="1"/>
          </p:cNvPicPr>
          <p:nvPr/>
        </p:nvPicPr>
        <p:blipFill>
          <a:blip r:embed="rId4">
            <a:biLevel thresh="75000"/>
            <a:extLst/>
          </a:blip>
          <a:stretch>
            <a:fillRect/>
          </a:stretch>
        </p:blipFill>
        <p:spPr>
          <a:xfrm>
            <a:off x="2950533" y="1193047"/>
            <a:ext cx="510875" cy="510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Picture 8" descr="Picture 8"/>
          <p:cNvPicPr>
            <a:picLocks noChangeAspect="1"/>
          </p:cNvPicPr>
          <p:nvPr/>
        </p:nvPicPr>
        <p:blipFill>
          <a:blip r:embed="rId5">
            <a:biLevel thresh="75000"/>
            <a:extLst/>
          </a:blip>
          <a:stretch>
            <a:fillRect/>
          </a:stretch>
        </p:blipFill>
        <p:spPr>
          <a:xfrm>
            <a:off x="131868" y="3949264"/>
            <a:ext cx="703956" cy="641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icture 20" descr="Picture 20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83257" y="4023607"/>
            <a:ext cx="455882" cy="455882"/>
          </a:xfrm>
          <a:prstGeom prst="rect">
            <a:avLst/>
          </a:prstGeom>
          <a:ln w="12700">
            <a:miter lim="400000"/>
          </a:ln>
        </p:spPr>
      </p:pic>
      <p:sp>
        <p:nvSpPr>
          <p:cNvPr id="518" name="CaixaDeTexto 33"/>
          <p:cNvSpPr txBox="1"/>
          <p:nvPr/>
        </p:nvSpPr>
        <p:spPr>
          <a:xfrm>
            <a:off x="219370" y="1725594"/>
            <a:ext cx="2588700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Modernizar e desburocratizar os </a:t>
            </a:r>
            <a:r>
              <a:rPr lang="pt-BR" sz="1200" dirty="0" smtClean="0">
                <a:solidFill>
                  <a:schemeClr val="tx1"/>
                </a:solidFill>
              </a:rPr>
              <a:t>processos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Prestar </a:t>
            </a:r>
            <a:r>
              <a:rPr lang="pt-BR" sz="1200" dirty="0">
                <a:solidFill>
                  <a:schemeClr val="tx1"/>
                </a:solidFill>
              </a:rPr>
              <a:t>assistência a saúde, fortalecendo a promoção e </a:t>
            </a:r>
            <a:r>
              <a:rPr lang="pt-BR" sz="1200" dirty="0" smtClean="0">
                <a:solidFill>
                  <a:schemeClr val="tx1"/>
                </a:solidFill>
              </a:rPr>
              <a:t>prevenção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Aprimorar os mecanismos de </a:t>
            </a:r>
            <a:r>
              <a:rPr lang="pt-BR" sz="1200" dirty="0" smtClean="0">
                <a:solidFill>
                  <a:schemeClr val="tx1"/>
                </a:solidFill>
              </a:rPr>
              <a:t>transparência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Valorizar e desenvolver o servidor </a:t>
            </a:r>
            <a:r>
              <a:rPr lang="pt-BR" sz="1200" dirty="0" smtClean="0">
                <a:solidFill>
                  <a:schemeClr val="tx1"/>
                </a:solidFill>
              </a:rPr>
              <a:t>público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 smtClean="0">
              <a:solidFill>
                <a:schemeClr val="tx1"/>
              </a:solidFill>
            </a:endParaRPr>
          </a:p>
        </p:txBody>
      </p:sp>
      <p:sp>
        <p:nvSpPr>
          <p:cNvPr id="519" name="CaixaDeTexto 39"/>
          <p:cNvSpPr txBox="1"/>
          <p:nvPr/>
        </p:nvSpPr>
        <p:spPr>
          <a:xfrm>
            <a:off x="2967009" y="1726088"/>
            <a:ext cx="8977654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Otimizar a alocação e utilização dos recursos, junto aos serviços hospitalares, ambulatoriais e aos Municípios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Qualificar e monitorar a alocação de recursos financeiros, utilizando sistemas de gestão e monitoramento dos serviços </a:t>
            </a:r>
            <a:r>
              <a:rPr lang="pt-BR" sz="1200" dirty="0" smtClean="0">
                <a:solidFill>
                  <a:schemeClr val="tx1"/>
                </a:solidFill>
              </a:rPr>
              <a:t>contratualizados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Implementar sistemas integrados de regulação ambulatorial, hospitalar e de </a:t>
            </a:r>
            <a:r>
              <a:rPr lang="pt-BR" sz="1200" dirty="0" smtClean="0">
                <a:solidFill>
                  <a:schemeClr val="tx1"/>
                </a:solidFill>
              </a:rPr>
              <a:t>urgência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Apoiar a cultura da inovação em saúde (prontuário eletrônico, telessaúde</a:t>
            </a:r>
            <a:r>
              <a:rPr lang="pt-BR" sz="1200" dirty="0" smtClean="0">
                <a:solidFill>
                  <a:schemeClr val="tx1"/>
                </a:solidFill>
              </a:rPr>
              <a:t>)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Utilizar recursos digitais para a educação </a:t>
            </a:r>
            <a:r>
              <a:rPr lang="pt-BR" sz="1200" dirty="0" smtClean="0">
                <a:solidFill>
                  <a:schemeClr val="tx1"/>
                </a:solidFill>
              </a:rPr>
              <a:t>permanente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20" name="CaixaDeTexto 40"/>
          <p:cNvSpPr txBox="1"/>
          <p:nvPr/>
        </p:nvSpPr>
        <p:spPr>
          <a:xfrm>
            <a:off x="220512" y="4504570"/>
            <a:ext cx="4495971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Ampliação da transparência do gasto público em saúde;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Estruturação da oferta de serviços, a partir dos agravos de saúde da </a:t>
            </a:r>
            <a:r>
              <a:rPr lang="pt-BR" sz="1200" dirty="0" smtClean="0">
                <a:solidFill>
                  <a:schemeClr val="tx1"/>
                </a:solidFill>
              </a:rPr>
              <a:t>população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Modernização e qualificação do processo de contratualização dos serviços ambulatoriais e </a:t>
            </a:r>
            <a:r>
              <a:rPr lang="pt-BR" sz="1200" dirty="0" smtClean="0">
                <a:solidFill>
                  <a:schemeClr val="tx1"/>
                </a:solidFill>
              </a:rPr>
              <a:t>hospitalares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Otimização do uso dos serviços de saúde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Ampliação da regulação de urgências do 192 para 100% dos municípios</a:t>
            </a:r>
          </a:p>
        </p:txBody>
      </p:sp>
      <p:sp>
        <p:nvSpPr>
          <p:cNvPr id="521" name="CaixaDeTexto 41"/>
          <p:cNvSpPr txBox="1"/>
          <p:nvPr/>
        </p:nvSpPr>
        <p:spPr>
          <a:xfrm>
            <a:off x="8668869" y="4509777"/>
            <a:ext cx="3281972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Ministério da Saúde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Secretaria </a:t>
            </a:r>
            <a:r>
              <a:rPr lang="pt-BR" sz="1200" dirty="0">
                <a:solidFill>
                  <a:schemeClr val="tx1"/>
                </a:solidFill>
              </a:rPr>
              <a:t>da </a:t>
            </a:r>
            <a:r>
              <a:rPr lang="pt-BR" sz="1200" dirty="0" smtClean="0">
                <a:solidFill>
                  <a:schemeClr val="tx1"/>
                </a:solidFill>
              </a:rPr>
              <a:t>Segurança Pública e da Administração Penitenciária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Secretaria de Inovação, Ciência e Tecnologia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Federação </a:t>
            </a:r>
            <a:r>
              <a:rPr lang="pt-BR" sz="1200" dirty="0">
                <a:solidFill>
                  <a:schemeClr val="tx1"/>
                </a:solidFill>
              </a:rPr>
              <a:t>dos Hospitais e das Santas Casas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Municípios 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Conselhos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PROCERGS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FAMURS</a:t>
            </a:r>
            <a:endParaRPr lang="pt-BR" sz="1200" dirty="0">
              <a:solidFill>
                <a:schemeClr val="tx1"/>
              </a:solidFill>
            </a:endParaRPr>
          </a:p>
        </p:txBody>
      </p:sp>
      <p:grpSp>
        <p:nvGrpSpPr>
          <p:cNvPr id="32" name="Grupo 20"/>
          <p:cNvGrpSpPr/>
          <p:nvPr/>
        </p:nvGrpSpPr>
        <p:grpSpPr>
          <a:xfrm>
            <a:off x="1581535" y="6450550"/>
            <a:ext cx="1533879" cy="230830"/>
            <a:chOff x="0" y="57666"/>
            <a:chExt cx="1158236" cy="230829"/>
          </a:xfrm>
        </p:grpSpPr>
        <p:sp>
          <p:nvSpPr>
            <p:cNvPr id="33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solidFill>
              <a:schemeClr val="tx1"/>
            </a:solidFill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Projeto transversal</a:t>
              </a:r>
              <a:endParaRPr b="1" dirty="0"/>
            </a:p>
          </p:txBody>
        </p:sp>
      </p:grpSp>
      <p:grpSp>
        <p:nvGrpSpPr>
          <p:cNvPr id="35" name="Grupo 20"/>
          <p:cNvGrpSpPr/>
          <p:nvPr/>
        </p:nvGrpSpPr>
        <p:grpSpPr>
          <a:xfrm>
            <a:off x="3016055" y="6455783"/>
            <a:ext cx="1533879" cy="230830"/>
            <a:chOff x="0" y="57666"/>
            <a:chExt cx="1158236" cy="230829"/>
          </a:xfrm>
        </p:grpSpPr>
        <p:sp>
          <p:nvSpPr>
            <p:cNvPr id="36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b="1" dirty="0" err="1" smtClean="0"/>
                <a:t>Projeto</a:t>
              </a:r>
              <a:endParaRPr b="1" dirty="0"/>
            </a:p>
          </p:txBody>
        </p:sp>
      </p:grpSp>
      <p:grpSp>
        <p:nvGrpSpPr>
          <p:cNvPr id="38" name="Grupo 20"/>
          <p:cNvGrpSpPr/>
          <p:nvPr/>
        </p:nvGrpSpPr>
        <p:grpSpPr>
          <a:xfrm>
            <a:off x="3891937" y="6457973"/>
            <a:ext cx="1694306" cy="230830"/>
            <a:chOff x="0" y="57666"/>
            <a:chExt cx="1279375" cy="230829"/>
          </a:xfrm>
        </p:grpSpPr>
        <p:sp>
          <p:nvSpPr>
            <p:cNvPr id="39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CaixaDeTexto 32"/>
            <p:cNvSpPr txBox="1"/>
            <p:nvPr/>
          </p:nvSpPr>
          <p:spPr>
            <a:xfrm>
              <a:off x="179998" y="57666"/>
              <a:ext cx="109937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Iniciativa a ser desdobrada</a:t>
              </a:r>
              <a:endParaRPr b="1" dirty="0"/>
            </a:p>
          </p:txBody>
        </p:sp>
      </p:grpSp>
      <p:sp>
        <p:nvSpPr>
          <p:cNvPr id="41" name="CaixaDeTexto 32"/>
          <p:cNvSpPr txBox="1"/>
          <p:nvPr/>
        </p:nvSpPr>
        <p:spPr>
          <a:xfrm>
            <a:off x="153160" y="6448726"/>
            <a:ext cx="1469084" cy="2308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900"/>
            </a:lvl1pPr>
          </a:lstStyle>
          <a:p>
            <a:r>
              <a:rPr lang="pt-BR" b="1" dirty="0" smtClean="0"/>
              <a:t>Classificação da Proposta:</a:t>
            </a:r>
            <a:endParaRPr b="1" dirty="0"/>
          </a:p>
        </p:txBody>
      </p:sp>
      <p:sp>
        <p:nvSpPr>
          <p:cNvPr id="42" name="Retângulo 16"/>
          <p:cNvSpPr/>
          <p:nvPr/>
        </p:nvSpPr>
        <p:spPr>
          <a:xfrm>
            <a:off x="4832668" y="3962049"/>
            <a:ext cx="3720284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aixaDeTexto 27"/>
          <p:cNvSpPr txBox="1"/>
          <p:nvPr/>
        </p:nvSpPr>
        <p:spPr>
          <a:xfrm>
            <a:off x="5385854" y="4100875"/>
            <a:ext cx="277182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RÁPIDOS</a:t>
            </a:r>
            <a:endParaRPr dirty="0"/>
          </a:p>
        </p:txBody>
      </p:sp>
      <p:sp>
        <p:nvSpPr>
          <p:cNvPr id="44" name="CaixaDeTexto 40"/>
          <p:cNvSpPr txBox="1"/>
          <p:nvPr/>
        </p:nvSpPr>
        <p:spPr>
          <a:xfrm>
            <a:off x="4865620" y="4504570"/>
            <a:ext cx="3664410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Diminuição do tempo de espera e entrega de serviços à população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Ampliação </a:t>
            </a:r>
            <a:r>
              <a:rPr lang="pt-BR" sz="1200" dirty="0">
                <a:solidFill>
                  <a:schemeClr val="tx1"/>
                </a:solidFill>
              </a:rPr>
              <a:t>de acesso aos serviços de saúde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Qualificação </a:t>
            </a:r>
            <a:r>
              <a:rPr lang="pt-BR" sz="1200" dirty="0">
                <a:solidFill>
                  <a:schemeClr val="tx1"/>
                </a:solidFill>
              </a:rPr>
              <a:t>através de controle digital da execução de metas dos serviços contratualizados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Implementação </a:t>
            </a:r>
            <a:r>
              <a:rPr lang="pt-BR" sz="1200" dirty="0">
                <a:solidFill>
                  <a:schemeClr val="tx1"/>
                </a:solidFill>
              </a:rPr>
              <a:t>da solicitação eletrônica de medicamentos especializados e especiais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Implantação </a:t>
            </a:r>
            <a:r>
              <a:rPr lang="pt-BR" sz="1200" dirty="0">
                <a:solidFill>
                  <a:schemeClr val="tx1"/>
                </a:solidFill>
              </a:rPr>
              <a:t>dos </a:t>
            </a:r>
            <a:r>
              <a:rPr lang="pt-BR" sz="1200" dirty="0" err="1">
                <a:solidFill>
                  <a:schemeClr val="tx1"/>
                </a:solidFill>
              </a:rPr>
              <a:t>Apps</a:t>
            </a:r>
            <a:r>
              <a:rPr lang="pt-BR" sz="1200" dirty="0">
                <a:solidFill>
                  <a:schemeClr val="tx1"/>
                </a:solidFill>
              </a:rPr>
              <a:t> de urgência para pessoas com deficiência e mulheres vítimas de violência</a:t>
            </a:r>
          </a:p>
        </p:txBody>
      </p:sp>
      <p:pic>
        <p:nvPicPr>
          <p:cNvPr id="45" name="Marca_RS_Final-01.png" descr="Marca_RS_Final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561" y="57545"/>
            <a:ext cx="724506" cy="50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829" b="99396" l="5305" r="100000">
                        <a14:foregroundMark x1="30452" y1="33602" x2="30452" y2="33602"/>
                        <a14:foregroundMark x1="62083" y1="62173" x2="62083" y2="62173"/>
                        <a14:foregroundMark x1="89980" y1="63179" x2="89980" y2="63179"/>
                        <a14:foregroundMark x1="18271" y1="74648" x2="18271" y2="74648"/>
                        <a14:foregroundMark x1="63851" y1="77465" x2="63851" y2="774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99535" y="4018369"/>
            <a:ext cx="486319" cy="47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9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Retângulo 9"/>
          <p:cNvGrpSpPr/>
          <p:nvPr/>
        </p:nvGrpSpPr>
        <p:grpSpPr>
          <a:xfrm>
            <a:off x="113264" y="563228"/>
            <a:ext cx="5406088" cy="445376"/>
            <a:chOff x="-1" y="-1"/>
            <a:chExt cx="5467776" cy="445375"/>
          </a:xfrm>
        </p:grpSpPr>
        <p:sp>
          <p:nvSpPr>
            <p:cNvPr id="492" name="Retângulo"/>
            <p:cNvSpPr/>
            <p:nvPr/>
          </p:nvSpPr>
          <p:spPr>
            <a:xfrm>
              <a:off x="-1" y="-1"/>
              <a:ext cx="5467776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3" name="Nome do Projeto:"/>
            <p:cNvSpPr txBox="1"/>
            <p:nvPr/>
          </p:nvSpPr>
          <p:spPr>
            <a:xfrm>
              <a:off x="-1" y="-1"/>
              <a:ext cx="5467776" cy="3006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600" b="1" dirty="0" smtClean="0">
                  <a:latin typeface="+mj-lt"/>
                </a:rPr>
                <a:t>IMPLEMENTAÇÃO DOS SISTEMAS DE REGULAÇÃO ESTADUAL</a:t>
              </a:r>
              <a:endParaRPr lang="pt-BR" sz="1600" b="1" dirty="0">
                <a:latin typeface="+mj-lt"/>
              </a:endParaRPr>
            </a:p>
          </p:txBody>
        </p:sp>
      </p:grpSp>
      <p:sp>
        <p:nvSpPr>
          <p:cNvPr id="495" name="Retângulo 10"/>
          <p:cNvSpPr txBox="1"/>
          <p:nvPr/>
        </p:nvSpPr>
        <p:spPr>
          <a:xfrm>
            <a:off x="72074" y="16355"/>
            <a:ext cx="8150474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27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pt-BR" dirty="0" smtClean="0">
                <a:latin typeface="+mj-lt"/>
              </a:rPr>
              <a:t>PLANEJAMENTO ESTRATÉGICO DO GOVERNO 2019-2022</a:t>
            </a:r>
            <a:endParaRPr dirty="0">
              <a:latin typeface="+mj-lt"/>
            </a:endParaRPr>
          </a:p>
        </p:txBody>
      </p:sp>
      <p:grpSp>
        <p:nvGrpSpPr>
          <p:cNvPr id="498" name="Retângulo 11"/>
          <p:cNvGrpSpPr/>
          <p:nvPr/>
        </p:nvGrpSpPr>
        <p:grpSpPr>
          <a:xfrm>
            <a:off x="5662349" y="563228"/>
            <a:ext cx="6397845" cy="445376"/>
            <a:chOff x="-85077" y="-1"/>
            <a:chExt cx="6411449" cy="445375"/>
          </a:xfrm>
        </p:grpSpPr>
        <p:sp>
          <p:nvSpPr>
            <p:cNvPr id="496" name="Retângulo"/>
            <p:cNvSpPr/>
            <p:nvPr/>
          </p:nvSpPr>
          <p:spPr>
            <a:xfrm>
              <a:off x="-85077" y="-1"/>
              <a:ext cx="6411449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/>
              <a:endParaRPr/>
            </a:p>
          </p:txBody>
        </p:sp>
        <p:sp>
          <p:nvSpPr>
            <p:cNvPr id="497" name="Secretaria:"/>
            <p:cNvSpPr txBox="1"/>
            <p:nvPr/>
          </p:nvSpPr>
          <p:spPr>
            <a:xfrm>
              <a:off x="-85077" y="-1"/>
              <a:ext cx="6411449" cy="3006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600" b="1" dirty="0" smtClean="0">
                  <a:latin typeface="+mj-lt"/>
                </a:rPr>
                <a:t>SECRETARIA DA SAÚDE</a:t>
              </a:r>
              <a:endParaRPr sz="1600" b="1" dirty="0">
                <a:latin typeface="+mj-lt"/>
              </a:endParaRPr>
            </a:p>
          </p:txBody>
        </p:sp>
      </p:grpSp>
      <p:sp>
        <p:nvSpPr>
          <p:cNvPr id="499" name="Retângulo 2"/>
          <p:cNvSpPr/>
          <p:nvPr/>
        </p:nvSpPr>
        <p:spPr>
          <a:xfrm>
            <a:off x="118041" y="1077725"/>
            <a:ext cx="11959480" cy="568458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0" name="Retângulo 3"/>
          <p:cNvSpPr/>
          <p:nvPr/>
        </p:nvSpPr>
        <p:spPr>
          <a:xfrm>
            <a:off x="180771" y="1158874"/>
            <a:ext cx="265814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1" name="Retângulo 15"/>
          <p:cNvSpPr/>
          <p:nvPr/>
        </p:nvSpPr>
        <p:spPr>
          <a:xfrm>
            <a:off x="2914658" y="1158874"/>
            <a:ext cx="907139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2" name="Retângulo 16"/>
          <p:cNvSpPr/>
          <p:nvPr/>
        </p:nvSpPr>
        <p:spPr>
          <a:xfrm>
            <a:off x="180771" y="3965741"/>
            <a:ext cx="4569318" cy="2430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3" name="Retângulo 17"/>
          <p:cNvSpPr/>
          <p:nvPr/>
        </p:nvSpPr>
        <p:spPr>
          <a:xfrm>
            <a:off x="8621501" y="3962049"/>
            <a:ext cx="3364549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4" name="CaixaDeTexto 4"/>
          <p:cNvSpPr txBox="1"/>
          <p:nvPr/>
        </p:nvSpPr>
        <p:spPr>
          <a:xfrm>
            <a:off x="9960025" y="6469353"/>
            <a:ext cx="1863338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"/>
            </a:lvl1pPr>
          </a:lstStyle>
          <a:p>
            <a:r>
              <a:rPr dirty="0" err="1"/>
              <a:t>Apoio</a:t>
            </a:r>
            <a:r>
              <a:rPr dirty="0"/>
              <a:t> </a:t>
            </a:r>
            <a:r>
              <a:rPr dirty="0" err="1"/>
              <a:t>técnico</a:t>
            </a:r>
            <a:r>
              <a:rPr dirty="0"/>
              <a:t> e </a:t>
            </a:r>
            <a:r>
              <a:rPr dirty="0" err="1"/>
              <a:t>metodológico</a:t>
            </a:r>
            <a:endParaRPr dirty="0"/>
          </a:p>
        </p:txBody>
      </p:sp>
      <p:pic>
        <p:nvPicPr>
          <p:cNvPr id="505" name="Imagem 13" descr="Imagem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97776" y="6455423"/>
            <a:ext cx="403855" cy="271538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CaixaDeTexto 12"/>
          <p:cNvSpPr txBox="1"/>
          <p:nvPr/>
        </p:nvSpPr>
        <p:spPr>
          <a:xfrm>
            <a:off x="682414" y="1279011"/>
            <a:ext cx="212679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OBJETIVO ESTRATÉGICO</a:t>
            </a:r>
            <a:endParaRPr dirty="0"/>
          </a:p>
        </p:txBody>
      </p:sp>
      <p:sp>
        <p:nvSpPr>
          <p:cNvPr id="507" name="CaixaDeTexto 25"/>
          <p:cNvSpPr txBox="1"/>
          <p:nvPr/>
        </p:nvSpPr>
        <p:spPr>
          <a:xfrm>
            <a:off x="3461408" y="1276352"/>
            <a:ext cx="220094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ESCOPO</a:t>
            </a:r>
            <a:endParaRPr dirty="0"/>
          </a:p>
        </p:txBody>
      </p:sp>
      <p:sp>
        <p:nvSpPr>
          <p:cNvPr id="508" name="CaixaDeTexto 27"/>
          <p:cNvSpPr txBox="1"/>
          <p:nvPr/>
        </p:nvSpPr>
        <p:spPr>
          <a:xfrm>
            <a:off x="755324" y="4100875"/>
            <a:ext cx="2556123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PRETENDIDOS</a:t>
            </a:r>
            <a:endParaRPr dirty="0"/>
          </a:p>
        </p:txBody>
      </p:sp>
      <p:sp>
        <p:nvSpPr>
          <p:cNvPr id="509" name="CaixaDeTexto 29"/>
          <p:cNvSpPr txBox="1"/>
          <p:nvPr/>
        </p:nvSpPr>
        <p:spPr>
          <a:xfrm>
            <a:off x="9166655" y="4100875"/>
            <a:ext cx="276153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dirty="0"/>
              <a:t>ÁREAS </a:t>
            </a:r>
            <a:r>
              <a:rPr lang="pt-BR" dirty="0" smtClean="0"/>
              <a:t>PARCEIRAS DO PROJETO</a:t>
            </a:r>
            <a:endParaRPr dirty="0"/>
          </a:p>
        </p:txBody>
      </p:sp>
      <p:pic>
        <p:nvPicPr>
          <p:cNvPr id="510" name="Picture 2" descr="Picture 2"/>
          <p:cNvPicPr>
            <a:picLocks noChangeAspect="1"/>
          </p:cNvPicPr>
          <p:nvPr/>
        </p:nvPicPr>
        <p:blipFill>
          <a:blip r:embed="rId3">
            <a:biLevel thresh="75000"/>
            <a:extLst/>
          </a:blip>
          <a:srcRect l="2427" t="3669" r="8962" b="3334"/>
          <a:stretch>
            <a:fillRect/>
          </a:stretch>
        </p:blipFill>
        <p:spPr>
          <a:xfrm>
            <a:off x="220513" y="1224329"/>
            <a:ext cx="446568" cy="42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1" name="Picture 6" descr="Picture 6"/>
          <p:cNvPicPr>
            <a:picLocks noChangeAspect="1"/>
          </p:cNvPicPr>
          <p:nvPr/>
        </p:nvPicPr>
        <p:blipFill>
          <a:blip r:embed="rId4">
            <a:biLevel thresh="75000"/>
            <a:extLst/>
          </a:blip>
          <a:stretch>
            <a:fillRect/>
          </a:stretch>
        </p:blipFill>
        <p:spPr>
          <a:xfrm>
            <a:off x="2950533" y="1193047"/>
            <a:ext cx="510875" cy="510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Picture 8" descr="Picture 8"/>
          <p:cNvPicPr>
            <a:picLocks noChangeAspect="1"/>
          </p:cNvPicPr>
          <p:nvPr/>
        </p:nvPicPr>
        <p:blipFill>
          <a:blip r:embed="rId5">
            <a:biLevel thresh="75000"/>
            <a:extLst/>
          </a:blip>
          <a:stretch>
            <a:fillRect/>
          </a:stretch>
        </p:blipFill>
        <p:spPr>
          <a:xfrm>
            <a:off x="131868" y="3949264"/>
            <a:ext cx="703956" cy="641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icture 20" descr="Picture 20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83257" y="4023607"/>
            <a:ext cx="455882" cy="455882"/>
          </a:xfrm>
          <a:prstGeom prst="rect">
            <a:avLst/>
          </a:prstGeom>
          <a:ln w="12700">
            <a:miter lim="400000"/>
          </a:ln>
        </p:spPr>
      </p:pic>
      <p:sp>
        <p:nvSpPr>
          <p:cNvPr id="518" name="CaixaDeTexto 33"/>
          <p:cNvSpPr txBox="1"/>
          <p:nvPr/>
        </p:nvSpPr>
        <p:spPr>
          <a:xfrm>
            <a:off x="219370" y="1725594"/>
            <a:ext cx="25887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Modernizar e desburocratizar os </a:t>
            </a:r>
            <a:r>
              <a:rPr lang="pt-BR" sz="1200" dirty="0" smtClean="0">
                <a:solidFill>
                  <a:schemeClr val="tx1"/>
                </a:solidFill>
              </a:rPr>
              <a:t>processos</a:t>
            </a:r>
          </a:p>
          <a:p>
            <a:pPr algn="l"/>
            <a:endParaRPr lang="pt-BR" sz="12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Agilizar as soluções ao cidadão por meio do Governo Digital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19" name="CaixaDeTexto 39"/>
          <p:cNvSpPr txBox="1"/>
          <p:nvPr/>
        </p:nvSpPr>
        <p:spPr>
          <a:xfrm>
            <a:off x="2967009" y="1726088"/>
            <a:ext cx="8977654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Este projeto tem </a:t>
            </a:r>
            <a:r>
              <a:rPr lang="pt-BR" sz="1200" dirty="0" smtClean="0">
                <a:solidFill>
                  <a:schemeClr val="tx1"/>
                </a:solidFill>
              </a:rPr>
              <a:t>como </a:t>
            </a:r>
            <a:r>
              <a:rPr lang="pt-BR" sz="1200" dirty="0">
                <a:solidFill>
                  <a:schemeClr val="tx1"/>
                </a:solidFill>
              </a:rPr>
              <a:t>objetivo ampliar o acesso </a:t>
            </a:r>
            <a:r>
              <a:rPr lang="pt-BR" sz="1200" dirty="0" smtClean="0">
                <a:solidFill>
                  <a:schemeClr val="tx1"/>
                </a:solidFill>
              </a:rPr>
              <a:t>às Emergências, </a:t>
            </a:r>
            <a:r>
              <a:rPr lang="pt-BR" sz="1200" dirty="0">
                <a:solidFill>
                  <a:schemeClr val="tx1"/>
                </a:solidFill>
              </a:rPr>
              <a:t>Internações, </a:t>
            </a:r>
            <a:r>
              <a:rPr lang="pt-BR" sz="1200" dirty="0" smtClean="0">
                <a:solidFill>
                  <a:schemeClr val="tx1"/>
                </a:solidFill>
              </a:rPr>
              <a:t>Consultas </a:t>
            </a:r>
            <a:r>
              <a:rPr lang="pt-BR" sz="1200" dirty="0">
                <a:solidFill>
                  <a:schemeClr val="tx1"/>
                </a:solidFill>
              </a:rPr>
              <a:t>e </a:t>
            </a:r>
            <a:r>
              <a:rPr lang="pt-BR" sz="1200" dirty="0" smtClean="0">
                <a:solidFill>
                  <a:schemeClr val="tx1"/>
                </a:solidFill>
              </a:rPr>
              <a:t>Exames, implementando </a:t>
            </a:r>
            <a:r>
              <a:rPr lang="pt-BR" sz="1200" dirty="0">
                <a:solidFill>
                  <a:schemeClr val="tx1"/>
                </a:solidFill>
              </a:rPr>
              <a:t>os Sistemas Informatizados de Regulação (SAPH/SAMU, GERINT e </a:t>
            </a:r>
            <a:r>
              <a:rPr lang="pt-BR" sz="1200" dirty="0" smtClean="0">
                <a:solidFill>
                  <a:schemeClr val="tx1"/>
                </a:solidFill>
              </a:rPr>
              <a:t>GERCON)</a:t>
            </a:r>
          </a:p>
          <a:p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Integrar as Centrais de </a:t>
            </a:r>
            <a:r>
              <a:rPr lang="pt-BR" sz="1200" dirty="0" smtClean="0">
                <a:solidFill>
                  <a:schemeClr val="tx1"/>
                </a:solidFill>
              </a:rPr>
              <a:t>Urgência, </a:t>
            </a:r>
            <a:r>
              <a:rPr lang="pt-BR" sz="1200" dirty="0">
                <a:solidFill>
                  <a:schemeClr val="tx1"/>
                </a:solidFill>
              </a:rPr>
              <a:t>Hospitalar e Ambulatorial com as Centrais Municipais, CRs e Centro de Comando da Segurança Pública (RS Seguro</a:t>
            </a:r>
            <a:r>
              <a:rPr lang="pt-BR" sz="1200" dirty="0" smtClean="0">
                <a:solidFill>
                  <a:schemeClr val="tx1"/>
                </a:solidFill>
              </a:rPr>
              <a:t>)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Implantar </a:t>
            </a:r>
            <a:r>
              <a:rPr lang="pt-BR" sz="1200" dirty="0" smtClean="0">
                <a:solidFill>
                  <a:schemeClr val="tx1"/>
                </a:solidFill>
              </a:rPr>
              <a:t>a Central </a:t>
            </a:r>
            <a:r>
              <a:rPr lang="pt-BR" sz="1200" dirty="0">
                <a:solidFill>
                  <a:schemeClr val="tx1"/>
                </a:solidFill>
              </a:rPr>
              <a:t>Estadual de </a:t>
            </a:r>
            <a:r>
              <a:rPr lang="pt-BR" sz="1200" dirty="0" smtClean="0">
                <a:solidFill>
                  <a:schemeClr val="tx1"/>
                </a:solidFill>
              </a:rPr>
              <a:t>Saúde Mental, </a:t>
            </a:r>
            <a:r>
              <a:rPr lang="pt-BR" sz="1200" dirty="0">
                <a:solidFill>
                  <a:schemeClr val="tx1"/>
                </a:solidFill>
              </a:rPr>
              <a:t>focando na regulação das estruturas de atendimento e internações, priorizando atendimento em surtos, drogadição, idosos e </a:t>
            </a:r>
            <a:r>
              <a:rPr lang="pt-BR" sz="1200" dirty="0" smtClean="0">
                <a:solidFill>
                  <a:schemeClr val="tx1"/>
                </a:solidFill>
              </a:rPr>
              <a:t>crianças e </a:t>
            </a:r>
            <a:r>
              <a:rPr lang="pt-BR" sz="1200" dirty="0">
                <a:solidFill>
                  <a:schemeClr val="tx1"/>
                </a:solidFill>
              </a:rPr>
              <a:t>mulheres </a:t>
            </a:r>
            <a:r>
              <a:rPr lang="pt-BR" sz="1200" dirty="0" smtClean="0">
                <a:solidFill>
                  <a:schemeClr val="tx1"/>
                </a:solidFill>
              </a:rPr>
              <a:t>vítimas </a:t>
            </a:r>
            <a:r>
              <a:rPr lang="pt-BR" sz="1200" dirty="0">
                <a:solidFill>
                  <a:schemeClr val="tx1"/>
                </a:solidFill>
              </a:rPr>
              <a:t>de </a:t>
            </a:r>
            <a:r>
              <a:rPr lang="pt-BR" sz="1200" dirty="0" smtClean="0">
                <a:solidFill>
                  <a:schemeClr val="tx1"/>
                </a:solidFill>
              </a:rPr>
              <a:t>violência</a:t>
            </a:r>
            <a:endParaRPr lang="pt-BR" sz="1200" dirty="0">
              <a:solidFill>
                <a:schemeClr val="tx1"/>
              </a:solidFill>
            </a:endParaRPr>
          </a:p>
          <a:p>
            <a:endParaRPr lang="pt-BR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Utilizar </a:t>
            </a:r>
            <a:r>
              <a:rPr lang="pt-BR" sz="1200" dirty="0">
                <a:solidFill>
                  <a:schemeClr val="tx1"/>
                </a:solidFill>
              </a:rPr>
              <a:t>os </a:t>
            </a:r>
            <a:r>
              <a:rPr lang="pt-BR" sz="1200" dirty="0" err="1" smtClean="0">
                <a:solidFill>
                  <a:schemeClr val="tx1"/>
                </a:solidFill>
              </a:rPr>
              <a:t>apps</a:t>
            </a:r>
            <a:r>
              <a:rPr lang="pt-BR" sz="1200" dirty="0" smtClean="0">
                <a:solidFill>
                  <a:schemeClr val="tx1"/>
                </a:solidFill>
              </a:rPr>
              <a:t> de urgência </a:t>
            </a:r>
            <a:r>
              <a:rPr lang="pt-BR" sz="1200" dirty="0">
                <a:solidFill>
                  <a:schemeClr val="tx1"/>
                </a:solidFill>
              </a:rPr>
              <a:t>para acesso de pessoas com </a:t>
            </a:r>
            <a:r>
              <a:rPr lang="pt-BR" sz="1200" dirty="0" smtClean="0">
                <a:solidFill>
                  <a:schemeClr val="tx1"/>
                </a:solidFill>
              </a:rPr>
              <a:t>deficiência </a:t>
            </a:r>
            <a:r>
              <a:rPr lang="pt-BR" sz="1200" dirty="0">
                <a:solidFill>
                  <a:schemeClr val="tx1"/>
                </a:solidFill>
              </a:rPr>
              <a:t>e proteção a mulheres </a:t>
            </a:r>
            <a:r>
              <a:rPr lang="pt-BR" sz="1200" dirty="0" smtClean="0">
                <a:solidFill>
                  <a:schemeClr val="tx1"/>
                </a:solidFill>
              </a:rPr>
              <a:t>vítimas </a:t>
            </a:r>
            <a:r>
              <a:rPr lang="pt-BR" sz="1200" dirty="0">
                <a:solidFill>
                  <a:schemeClr val="tx1"/>
                </a:solidFill>
              </a:rPr>
              <a:t>de </a:t>
            </a:r>
            <a:r>
              <a:rPr lang="pt-BR" sz="1200" dirty="0" smtClean="0">
                <a:solidFill>
                  <a:schemeClr val="tx1"/>
                </a:solidFill>
              </a:rPr>
              <a:t>violência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20" name="CaixaDeTexto 40"/>
          <p:cNvSpPr txBox="1"/>
          <p:nvPr/>
        </p:nvSpPr>
        <p:spPr>
          <a:xfrm>
            <a:off x="220512" y="4504570"/>
            <a:ext cx="4495971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Implantação do </a:t>
            </a:r>
            <a:r>
              <a:rPr lang="pt-BR" sz="1200" dirty="0">
                <a:solidFill>
                  <a:schemeClr val="tx1"/>
                </a:solidFill>
              </a:rPr>
              <a:t>Sistema de Regulação </a:t>
            </a:r>
            <a:r>
              <a:rPr lang="pt-BR" sz="1200" dirty="0" smtClean="0">
                <a:solidFill>
                  <a:schemeClr val="tx1"/>
                </a:solidFill>
              </a:rPr>
              <a:t>Informatizado </a:t>
            </a:r>
            <a:r>
              <a:rPr lang="pt-BR" sz="1200" dirty="0">
                <a:solidFill>
                  <a:schemeClr val="tx1"/>
                </a:solidFill>
              </a:rPr>
              <a:t>nos Hospitais sob gestão </a:t>
            </a:r>
            <a:r>
              <a:rPr lang="pt-BR" sz="1200" dirty="0" smtClean="0">
                <a:solidFill>
                  <a:schemeClr val="tx1"/>
                </a:solidFill>
              </a:rPr>
              <a:t>estadual </a:t>
            </a:r>
            <a:r>
              <a:rPr lang="pt-BR" sz="1200" dirty="0">
                <a:solidFill>
                  <a:schemeClr val="tx1"/>
                </a:solidFill>
              </a:rPr>
              <a:t>e </a:t>
            </a:r>
            <a:r>
              <a:rPr lang="pt-BR" sz="1200" dirty="0" smtClean="0">
                <a:solidFill>
                  <a:schemeClr val="tx1"/>
                </a:solidFill>
              </a:rPr>
              <a:t>integração </a:t>
            </a:r>
            <a:r>
              <a:rPr lang="pt-BR" sz="1200" dirty="0">
                <a:solidFill>
                  <a:schemeClr val="tx1"/>
                </a:solidFill>
              </a:rPr>
              <a:t>com as Centrais de Regulação </a:t>
            </a:r>
            <a:r>
              <a:rPr lang="pt-BR" sz="1200" dirty="0" smtClean="0">
                <a:solidFill>
                  <a:schemeClr val="tx1"/>
                </a:solidFill>
              </a:rPr>
              <a:t>Municipais</a:t>
            </a:r>
          </a:p>
          <a:p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Integração do </a:t>
            </a:r>
            <a:r>
              <a:rPr lang="pt-BR" sz="1200" dirty="0">
                <a:solidFill>
                  <a:schemeClr val="tx1"/>
                </a:solidFill>
              </a:rPr>
              <a:t>Sistema Informatizado de </a:t>
            </a:r>
            <a:r>
              <a:rPr lang="pt-BR" sz="1200" dirty="0" smtClean="0">
                <a:solidFill>
                  <a:schemeClr val="tx1"/>
                </a:solidFill>
              </a:rPr>
              <a:t>Urgência (192) </a:t>
            </a:r>
            <a:r>
              <a:rPr lang="pt-BR" sz="1200" dirty="0">
                <a:solidFill>
                  <a:schemeClr val="tx1"/>
                </a:solidFill>
              </a:rPr>
              <a:t>do Estado, atuando </a:t>
            </a:r>
            <a:r>
              <a:rPr lang="pt-BR" sz="1200" dirty="0" smtClean="0">
                <a:solidFill>
                  <a:schemeClr val="tx1"/>
                </a:solidFill>
              </a:rPr>
              <a:t>em </a:t>
            </a:r>
            <a:r>
              <a:rPr lang="pt-BR" sz="1200" dirty="0">
                <a:solidFill>
                  <a:schemeClr val="tx1"/>
                </a:solidFill>
              </a:rPr>
              <a:t>conjunto com o Centro de Comando da Segurança </a:t>
            </a:r>
            <a:r>
              <a:rPr lang="pt-BR" sz="1200" dirty="0" smtClean="0">
                <a:solidFill>
                  <a:schemeClr val="tx1"/>
                </a:solidFill>
              </a:rPr>
              <a:t>Pública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521" name="CaixaDeTexto 41"/>
          <p:cNvSpPr txBox="1"/>
          <p:nvPr/>
        </p:nvSpPr>
        <p:spPr>
          <a:xfrm>
            <a:off x="8668869" y="4509777"/>
            <a:ext cx="3281972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Centrais </a:t>
            </a:r>
            <a:r>
              <a:rPr lang="pt-BR" sz="1200" dirty="0" smtClean="0">
                <a:solidFill>
                  <a:schemeClr val="tx1"/>
                </a:solidFill>
              </a:rPr>
              <a:t>Municipais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CRs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Centro </a:t>
            </a:r>
            <a:r>
              <a:rPr lang="pt-BR" sz="1200" dirty="0">
                <a:solidFill>
                  <a:schemeClr val="tx1"/>
                </a:solidFill>
              </a:rPr>
              <a:t>de Comando da Secretaria de Segurança </a:t>
            </a:r>
            <a:r>
              <a:rPr lang="pt-BR" sz="1200" dirty="0" smtClean="0">
                <a:solidFill>
                  <a:schemeClr val="tx1"/>
                </a:solidFill>
              </a:rPr>
              <a:t>Pública e da Administração Penitenciária</a:t>
            </a:r>
            <a:endParaRPr lang="pt-BR" sz="1200" dirty="0">
              <a:solidFill>
                <a:schemeClr val="tx1"/>
              </a:solidFill>
            </a:endParaRPr>
          </a:p>
        </p:txBody>
      </p:sp>
      <p:grpSp>
        <p:nvGrpSpPr>
          <p:cNvPr id="32" name="Grupo 20"/>
          <p:cNvGrpSpPr/>
          <p:nvPr/>
        </p:nvGrpSpPr>
        <p:grpSpPr>
          <a:xfrm>
            <a:off x="1581535" y="6450550"/>
            <a:ext cx="1533879" cy="230830"/>
            <a:chOff x="0" y="57666"/>
            <a:chExt cx="1158236" cy="230829"/>
          </a:xfrm>
        </p:grpSpPr>
        <p:sp>
          <p:nvSpPr>
            <p:cNvPr id="33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solidFill>
              <a:schemeClr val="tx1"/>
            </a:solidFill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Projeto transversal</a:t>
              </a:r>
              <a:endParaRPr b="1" dirty="0"/>
            </a:p>
          </p:txBody>
        </p:sp>
      </p:grpSp>
      <p:grpSp>
        <p:nvGrpSpPr>
          <p:cNvPr id="35" name="Grupo 20"/>
          <p:cNvGrpSpPr/>
          <p:nvPr/>
        </p:nvGrpSpPr>
        <p:grpSpPr>
          <a:xfrm>
            <a:off x="3016055" y="6455783"/>
            <a:ext cx="1533879" cy="230830"/>
            <a:chOff x="0" y="57666"/>
            <a:chExt cx="1158236" cy="230829"/>
          </a:xfrm>
        </p:grpSpPr>
        <p:sp>
          <p:nvSpPr>
            <p:cNvPr id="36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b="1" dirty="0" err="1" smtClean="0"/>
                <a:t>Projeto</a:t>
              </a:r>
              <a:endParaRPr b="1" dirty="0"/>
            </a:p>
          </p:txBody>
        </p:sp>
      </p:grpSp>
      <p:grpSp>
        <p:nvGrpSpPr>
          <p:cNvPr id="38" name="Grupo 20"/>
          <p:cNvGrpSpPr/>
          <p:nvPr/>
        </p:nvGrpSpPr>
        <p:grpSpPr>
          <a:xfrm>
            <a:off x="3891937" y="6457973"/>
            <a:ext cx="1694306" cy="230830"/>
            <a:chOff x="0" y="57666"/>
            <a:chExt cx="1279375" cy="230829"/>
          </a:xfrm>
        </p:grpSpPr>
        <p:sp>
          <p:nvSpPr>
            <p:cNvPr id="39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CaixaDeTexto 32"/>
            <p:cNvSpPr txBox="1"/>
            <p:nvPr/>
          </p:nvSpPr>
          <p:spPr>
            <a:xfrm>
              <a:off x="179998" y="57666"/>
              <a:ext cx="109937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Iniciativa a ser desdobrada</a:t>
              </a:r>
              <a:endParaRPr b="1" dirty="0"/>
            </a:p>
          </p:txBody>
        </p:sp>
      </p:grpSp>
      <p:sp>
        <p:nvSpPr>
          <p:cNvPr id="41" name="CaixaDeTexto 32"/>
          <p:cNvSpPr txBox="1"/>
          <p:nvPr/>
        </p:nvSpPr>
        <p:spPr>
          <a:xfrm>
            <a:off x="153160" y="6448726"/>
            <a:ext cx="1469084" cy="2308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900"/>
            </a:lvl1pPr>
          </a:lstStyle>
          <a:p>
            <a:r>
              <a:rPr lang="pt-BR" b="1" dirty="0" smtClean="0"/>
              <a:t>Classificação da Proposta:</a:t>
            </a:r>
            <a:endParaRPr b="1" dirty="0"/>
          </a:p>
        </p:txBody>
      </p:sp>
      <p:sp>
        <p:nvSpPr>
          <p:cNvPr id="42" name="Retângulo 16"/>
          <p:cNvSpPr/>
          <p:nvPr/>
        </p:nvSpPr>
        <p:spPr>
          <a:xfrm>
            <a:off x="4832668" y="3962049"/>
            <a:ext cx="3720284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aixaDeTexto 27"/>
          <p:cNvSpPr txBox="1"/>
          <p:nvPr/>
        </p:nvSpPr>
        <p:spPr>
          <a:xfrm>
            <a:off x="5385854" y="4100875"/>
            <a:ext cx="277182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RÁPIDOS</a:t>
            </a:r>
            <a:endParaRPr dirty="0"/>
          </a:p>
        </p:txBody>
      </p:sp>
      <p:sp>
        <p:nvSpPr>
          <p:cNvPr id="44" name="CaixaDeTexto 40"/>
          <p:cNvSpPr txBox="1"/>
          <p:nvPr/>
        </p:nvSpPr>
        <p:spPr>
          <a:xfrm>
            <a:off x="4865620" y="4504570"/>
            <a:ext cx="3664410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Implantação da </a:t>
            </a:r>
            <a:r>
              <a:rPr lang="pt-BR" sz="1200" dirty="0">
                <a:solidFill>
                  <a:schemeClr val="tx1"/>
                </a:solidFill>
              </a:rPr>
              <a:t>Regulação Informatizada dos Hospitais de grande porte </a:t>
            </a:r>
            <a:r>
              <a:rPr lang="pt-BR" sz="1200" dirty="0" smtClean="0">
                <a:solidFill>
                  <a:schemeClr val="tx1"/>
                </a:solidFill>
              </a:rPr>
              <a:t>sob </a:t>
            </a:r>
            <a:r>
              <a:rPr lang="pt-BR" sz="1200" smtClean="0">
                <a:solidFill>
                  <a:schemeClr val="tx1"/>
                </a:solidFill>
              </a:rPr>
              <a:t>a gestão estadual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Finalização da </a:t>
            </a:r>
            <a:r>
              <a:rPr lang="pt-BR" sz="1200" dirty="0">
                <a:solidFill>
                  <a:schemeClr val="tx1"/>
                </a:solidFill>
              </a:rPr>
              <a:t>Rede de </a:t>
            </a:r>
            <a:r>
              <a:rPr lang="pt-BR" sz="1200" dirty="0" smtClean="0">
                <a:solidFill>
                  <a:schemeClr val="tx1"/>
                </a:solidFill>
              </a:rPr>
              <a:t>Urgência </a:t>
            </a:r>
            <a:r>
              <a:rPr lang="pt-BR" sz="1200" dirty="0">
                <a:solidFill>
                  <a:schemeClr val="tx1"/>
                </a:solidFill>
              </a:rPr>
              <a:t>e </a:t>
            </a:r>
            <a:r>
              <a:rPr lang="pt-BR" sz="1200" dirty="0" smtClean="0">
                <a:solidFill>
                  <a:schemeClr val="tx1"/>
                </a:solidFill>
              </a:rPr>
              <a:t>Emergência</a:t>
            </a:r>
          </a:p>
          <a:p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Ampliação </a:t>
            </a:r>
            <a:r>
              <a:rPr lang="pt-BR" sz="1200" dirty="0" smtClean="0">
                <a:solidFill>
                  <a:schemeClr val="tx1"/>
                </a:solidFill>
              </a:rPr>
              <a:t>do atendimento </a:t>
            </a:r>
            <a:r>
              <a:rPr lang="pt-BR" sz="1200" dirty="0">
                <a:solidFill>
                  <a:schemeClr val="tx1"/>
                </a:solidFill>
              </a:rPr>
              <a:t>de </a:t>
            </a:r>
            <a:r>
              <a:rPr lang="pt-BR" sz="1200" dirty="0" smtClean="0">
                <a:solidFill>
                  <a:schemeClr val="tx1"/>
                </a:solidFill>
              </a:rPr>
              <a:t>Urgência do 192 </a:t>
            </a:r>
            <a:r>
              <a:rPr lang="pt-BR" sz="1200" dirty="0">
                <a:solidFill>
                  <a:schemeClr val="tx1"/>
                </a:solidFill>
              </a:rPr>
              <a:t>para todo o Estado do </a:t>
            </a:r>
            <a:r>
              <a:rPr lang="pt-BR" sz="1200" dirty="0" smtClean="0">
                <a:solidFill>
                  <a:schemeClr val="tx1"/>
                </a:solidFill>
              </a:rPr>
              <a:t>RS</a:t>
            </a:r>
            <a:endParaRPr lang="pt-BR" sz="1200" dirty="0">
              <a:solidFill>
                <a:schemeClr val="tx1"/>
              </a:solidFill>
            </a:endParaRPr>
          </a:p>
        </p:txBody>
      </p:sp>
      <p:pic>
        <p:nvPicPr>
          <p:cNvPr id="45" name="Marca_RS_Final-01.png" descr="Marca_RS_Final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561" y="57545"/>
            <a:ext cx="724506" cy="50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829" b="99396" l="5305" r="100000">
                        <a14:foregroundMark x1="30452" y1="33602" x2="30452" y2="33602"/>
                        <a14:foregroundMark x1="62083" y1="62173" x2="62083" y2="62173"/>
                        <a14:foregroundMark x1="89980" y1="63179" x2="89980" y2="63179"/>
                        <a14:foregroundMark x1="18271" y1="74648" x2="18271" y2="74648"/>
                        <a14:foregroundMark x1="63851" y1="77465" x2="63851" y2="774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99535" y="4018369"/>
            <a:ext cx="486319" cy="47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5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Retângulo 9"/>
          <p:cNvGrpSpPr/>
          <p:nvPr/>
        </p:nvGrpSpPr>
        <p:grpSpPr>
          <a:xfrm>
            <a:off x="113264" y="563228"/>
            <a:ext cx="5406088" cy="445376"/>
            <a:chOff x="-1" y="-1"/>
            <a:chExt cx="5467776" cy="445375"/>
          </a:xfrm>
        </p:grpSpPr>
        <p:sp>
          <p:nvSpPr>
            <p:cNvPr id="492" name="Retângulo"/>
            <p:cNvSpPr/>
            <p:nvPr/>
          </p:nvSpPr>
          <p:spPr>
            <a:xfrm>
              <a:off x="-1" y="-1"/>
              <a:ext cx="5467776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3" name="Nome do Projeto:"/>
            <p:cNvSpPr txBox="1"/>
            <p:nvPr/>
          </p:nvSpPr>
          <p:spPr>
            <a:xfrm>
              <a:off x="-1" y="-1"/>
              <a:ext cx="5467776" cy="3006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600" b="1" dirty="0" smtClean="0">
                  <a:latin typeface="+mj-lt"/>
                </a:rPr>
                <a:t>APRIMORAMENTO DA ASSISTÊNCIA FARMACÊUTICA NO RS</a:t>
              </a:r>
              <a:endParaRPr lang="pt-BR" sz="1600" b="1" dirty="0">
                <a:latin typeface="+mj-lt"/>
              </a:endParaRPr>
            </a:p>
          </p:txBody>
        </p:sp>
      </p:grpSp>
      <p:sp>
        <p:nvSpPr>
          <p:cNvPr id="495" name="Retângulo 10"/>
          <p:cNvSpPr txBox="1"/>
          <p:nvPr/>
        </p:nvSpPr>
        <p:spPr>
          <a:xfrm>
            <a:off x="72074" y="16355"/>
            <a:ext cx="8150474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27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pt-BR" dirty="0" smtClean="0">
                <a:latin typeface="+mj-lt"/>
              </a:rPr>
              <a:t>PLANEJAMENTO ESTRATÉGICO DO GOVERNO 2019-2022</a:t>
            </a:r>
            <a:endParaRPr dirty="0">
              <a:latin typeface="+mj-lt"/>
            </a:endParaRPr>
          </a:p>
        </p:txBody>
      </p:sp>
      <p:grpSp>
        <p:nvGrpSpPr>
          <p:cNvPr id="498" name="Retângulo 11"/>
          <p:cNvGrpSpPr/>
          <p:nvPr/>
        </p:nvGrpSpPr>
        <p:grpSpPr>
          <a:xfrm>
            <a:off x="5662349" y="563228"/>
            <a:ext cx="6397845" cy="445376"/>
            <a:chOff x="-85077" y="-1"/>
            <a:chExt cx="6411449" cy="445375"/>
          </a:xfrm>
        </p:grpSpPr>
        <p:sp>
          <p:nvSpPr>
            <p:cNvPr id="496" name="Retângulo"/>
            <p:cNvSpPr/>
            <p:nvPr/>
          </p:nvSpPr>
          <p:spPr>
            <a:xfrm>
              <a:off x="-85077" y="-1"/>
              <a:ext cx="6411449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/>
              <a:endParaRPr/>
            </a:p>
          </p:txBody>
        </p:sp>
        <p:sp>
          <p:nvSpPr>
            <p:cNvPr id="497" name="Secretaria:"/>
            <p:cNvSpPr txBox="1"/>
            <p:nvPr/>
          </p:nvSpPr>
          <p:spPr>
            <a:xfrm>
              <a:off x="-85077" y="-1"/>
              <a:ext cx="6411449" cy="3006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600" b="1" dirty="0" smtClean="0">
                  <a:latin typeface="+mj-lt"/>
                </a:rPr>
                <a:t>SECRETARIA DA SAÚDE</a:t>
              </a:r>
              <a:endParaRPr sz="1600" b="1" dirty="0">
                <a:latin typeface="+mj-lt"/>
              </a:endParaRPr>
            </a:p>
          </p:txBody>
        </p:sp>
      </p:grpSp>
      <p:sp>
        <p:nvSpPr>
          <p:cNvPr id="499" name="Retângulo 2"/>
          <p:cNvSpPr/>
          <p:nvPr/>
        </p:nvSpPr>
        <p:spPr>
          <a:xfrm>
            <a:off x="118041" y="1077725"/>
            <a:ext cx="11959480" cy="568458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0" name="Retângulo 3"/>
          <p:cNvSpPr/>
          <p:nvPr/>
        </p:nvSpPr>
        <p:spPr>
          <a:xfrm>
            <a:off x="180771" y="1158874"/>
            <a:ext cx="265814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1" name="Retângulo 15"/>
          <p:cNvSpPr/>
          <p:nvPr/>
        </p:nvSpPr>
        <p:spPr>
          <a:xfrm>
            <a:off x="2914658" y="1158874"/>
            <a:ext cx="907139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2" name="Retângulo 16"/>
          <p:cNvSpPr/>
          <p:nvPr/>
        </p:nvSpPr>
        <p:spPr>
          <a:xfrm>
            <a:off x="180771" y="3965741"/>
            <a:ext cx="4569318" cy="2430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3" name="Retângulo 17"/>
          <p:cNvSpPr/>
          <p:nvPr/>
        </p:nvSpPr>
        <p:spPr>
          <a:xfrm>
            <a:off x="8621501" y="3962049"/>
            <a:ext cx="3364549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4" name="CaixaDeTexto 4"/>
          <p:cNvSpPr txBox="1"/>
          <p:nvPr/>
        </p:nvSpPr>
        <p:spPr>
          <a:xfrm>
            <a:off x="9960025" y="6469353"/>
            <a:ext cx="1863338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800"/>
            </a:lvl1pPr>
          </a:lstStyle>
          <a:p>
            <a:r>
              <a:rPr dirty="0" err="1"/>
              <a:t>Apoio</a:t>
            </a:r>
            <a:r>
              <a:rPr dirty="0"/>
              <a:t> </a:t>
            </a:r>
            <a:r>
              <a:rPr dirty="0" err="1"/>
              <a:t>técnico</a:t>
            </a:r>
            <a:r>
              <a:rPr dirty="0"/>
              <a:t> e </a:t>
            </a:r>
            <a:r>
              <a:rPr dirty="0" err="1"/>
              <a:t>metodológico</a:t>
            </a:r>
            <a:endParaRPr dirty="0"/>
          </a:p>
        </p:txBody>
      </p:sp>
      <p:pic>
        <p:nvPicPr>
          <p:cNvPr id="505" name="Imagem 13" descr="Imagem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97776" y="6455423"/>
            <a:ext cx="403855" cy="271538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CaixaDeTexto 12"/>
          <p:cNvSpPr txBox="1"/>
          <p:nvPr/>
        </p:nvSpPr>
        <p:spPr>
          <a:xfrm>
            <a:off x="682414" y="1279011"/>
            <a:ext cx="212679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OBJETIVO ESTRATÉGICO</a:t>
            </a:r>
            <a:endParaRPr dirty="0"/>
          </a:p>
        </p:txBody>
      </p:sp>
      <p:sp>
        <p:nvSpPr>
          <p:cNvPr id="507" name="CaixaDeTexto 25"/>
          <p:cNvSpPr txBox="1"/>
          <p:nvPr/>
        </p:nvSpPr>
        <p:spPr>
          <a:xfrm>
            <a:off x="3461408" y="1276352"/>
            <a:ext cx="220094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ESCOPO</a:t>
            </a:r>
            <a:endParaRPr dirty="0"/>
          </a:p>
        </p:txBody>
      </p:sp>
      <p:sp>
        <p:nvSpPr>
          <p:cNvPr id="508" name="CaixaDeTexto 27"/>
          <p:cNvSpPr txBox="1"/>
          <p:nvPr/>
        </p:nvSpPr>
        <p:spPr>
          <a:xfrm>
            <a:off x="755324" y="4100875"/>
            <a:ext cx="2556123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PRETENDIDOS</a:t>
            </a:r>
            <a:endParaRPr dirty="0"/>
          </a:p>
        </p:txBody>
      </p:sp>
      <p:sp>
        <p:nvSpPr>
          <p:cNvPr id="509" name="CaixaDeTexto 29"/>
          <p:cNvSpPr txBox="1"/>
          <p:nvPr/>
        </p:nvSpPr>
        <p:spPr>
          <a:xfrm>
            <a:off x="9166655" y="4100875"/>
            <a:ext cx="276153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dirty="0"/>
              <a:t>ÁREAS </a:t>
            </a:r>
            <a:r>
              <a:rPr lang="pt-BR" dirty="0" smtClean="0"/>
              <a:t>PARCEIRAS DO PROJETO</a:t>
            </a:r>
            <a:endParaRPr dirty="0"/>
          </a:p>
        </p:txBody>
      </p:sp>
      <p:pic>
        <p:nvPicPr>
          <p:cNvPr id="510" name="Picture 2" descr="Picture 2"/>
          <p:cNvPicPr>
            <a:picLocks noChangeAspect="1"/>
          </p:cNvPicPr>
          <p:nvPr/>
        </p:nvPicPr>
        <p:blipFill>
          <a:blip r:embed="rId3">
            <a:biLevel thresh="75000"/>
            <a:extLst/>
          </a:blip>
          <a:srcRect l="2427" t="3669" r="8962" b="3334"/>
          <a:stretch>
            <a:fillRect/>
          </a:stretch>
        </p:blipFill>
        <p:spPr>
          <a:xfrm>
            <a:off x="220513" y="1224329"/>
            <a:ext cx="446568" cy="42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1" name="Picture 6" descr="Picture 6"/>
          <p:cNvPicPr>
            <a:picLocks noChangeAspect="1"/>
          </p:cNvPicPr>
          <p:nvPr/>
        </p:nvPicPr>
        <p:blipFill>
          <a:blip r:embed="rId4">
            <a:biLevel thresh="75000"/>
            <a:extLst/>
          </a:blip>
          <a:stretch>
            <a:fillRect/>
          </a:stretch>
        </p:blipFill>
        <p:spPr>
          <a:xfrm>
            <a:off x="2950533" y="1193047"/>
            <a:ext cx="510875" cy="510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Picture 8" descr="Picture 8"/>
          <p:cNvPicPr>
            <a:picLocks noChangeAspect="1"/>
          </p:cNvPicPr>
          <p:nvPr/>
        </p:nvPicPr>
        <p:blipFill>
          <a:blip r:embed="rId5">
            <a:biLevel thresh="75000"/>
            <a:extLst/>
          </a:blip>
          <a:stretch>
            <a:fillRect/>
          </a:stretch>
        </p:blipFill>
        <p:spPr>
          <a:xfrm>
            <a:off x="131868" y="3949264"/>
            <a:ext cx="703956" cy="641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icture 20" descr="Picture 20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83257" y="4023607"/>
            <a:ext cx="455882" cy="455882"/>
          </a:xfrm>
          <a:prstGeom prst="rect">
            <a:avLst/>
          </a:prstGeom>
          <a:ln w="12700">
            <a:miter lim="400000"/>
          </a:ln>
        </p:spPr>
      </p:pic>
      <p:sp>
        <p:nvSpPr>
          <p:cNvPr id="518" name="CaixaDeTexto 33"/>
          <p:cNvSpPr txBox="1"/>
          <p:nvPr/>
        </p:nvSpPr>
        <p:spPr>
          <a:xfrm>
            <a:off x="219370" y="1725594"/>
            <a:ext cx="258870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Modernizar </a:t>
            </a:r>
            <a:r>
              <a:rPr lang="pt-BR" sz="1200" dirty="0">
                <a:solidFill>
                  <a:schemeClr val="tx1"/>
                </a:solidFill>
              </a:rPr>
              <a:t>e desburocratizar os </a:t>
            </a:r>
            <a:r>
              <a:rPr lang="pt-BR" sz="1200" dirty="0" smtClean="0">
                <a:solidFill>
                  <a:schemeClr val="tx1"/>
                </a:solidFill>
              </a:rPr>
              <a:t>processos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Prestar assistência a saúde, fortalecendo a promoção e prevenção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19" name="CaixaDeTexto 39"/>
          <p:cNvSpPr txBox="1"/>
          <p:nvPr/>
        </p:nvSpPr>
        <p:spPr>
          <a:xfrm>
            <a:off x="2967009" y="1726088"/>
            <a:ext cx="8977654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r>
              <a:rPr lang="pt-BR" sz="1200" dirty="0" smtClean="0">
                <a:solidFill>
                  <a:schemeClr val="tx1"/>
                </a:solidFill>
              </a:rPr>
              <a:t>O aprimoramento </a:t>
            </a:r>
            <a:r>
              <a:rPr lang="pt-BR" sz="1200" dirty="0">
                <a:solidFill>
                  <a:schemeClr val="tx1"/>
                </a:solidFill>
              </a:rPr>
              <a:t>da Assistência Farmacêutica </a:t>
            </a:r>
            <a:r>
              <a:rPr lang="pt-BR" sz="1200" dirty="0" smtClean="0">
                <a:solidFill>
                  <a:schemeClr val="tx1"/>
                </a:solidFill>
              </a:rPr>
              <a:t>Estadual será realizado por meio de:</a:t>
            </a:r>
          </a:p>
          <a:p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Fortalecimento da </a:t>
            </a:r>
            <a:r>
              <a:rPr lang="pt-BR" sz="1200" dirty="0" smtClean="0">
                <a:solidFill>
                  <a:schemeClr val="tx1"/>
                </a:solidFill>
              </a:rPr>
              <a:t>Política Estadual </a:t>
            </a:r>
            <a:r>
              <a:rPr lang="pt-BR" sz="1200" dirty="0">
                <a:solidFill>
                  <a:schemeClr val="tx1"/>
                </a:solidFill>
              </a:rPr>
              <a:t>de M</a:t>
            </a:r>
            <a:r>
              <a:rPr lang="pt-BR" sz="1200" dirty="0" smtClean="0">
                <a:solidFill>
                  <a:schemeClr val="tx1"/>
                </a:solidFill>
              </a:rPr>
              <a:t>edicamentos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Elaboração da Relação Estadual de M</a:t>
            </a:r>
            <a:r>
              <a:rPr lang="pt-BR" sz="1200" dirty="0" smtClean="0">
                <a:solidFill>
                  <a:schemeClr val="tx1"/>
                </a:solidFill>
              </a:rPr>
              <a:t>edicamentos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Avaliação e reorganização </a:t>
            </a:r>
            <a:r>
              <a:rPr lang="pt-BR" sz="1200" dirty="0" smtClean="0">
                <a:solidFill>
                  <a:schemeClr val="tx1"/>
                </a:solidFill>
              </a:rPr>
              <a:t>da estrutura </a:t>
            </a:r>
            <a:r>
              <a:rPr lang="pt-BR" sz="1200" dirty="0">
                <a:solidFill>
                  <a:schemeClr val="tx1"/>
                </a:solidFill>
              </a:rPr>
              <a:t>e </a:t>
            </a:r>
            <a:r>
              <a:rPr lang="pt-BR" sz="1200" dirty="0" smtClean="0">
                <a:solidFill>
                  <a:schemeClr val="tx1"/>
                </a:solidFill>
              </a:rPr>
              <a:t>dos processos de Assistência Farmacêutica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Utilização de inovações tecnológicas para </a:t>
            </a:r>
            <a:r>
              <a:rPr lang="pt-BR" sz="1200" dirty="0" smtClean="0">
                <a:solidFill>
                  <a:schemeClr val="tx1"/>
                </a:solidFill>
              </a:rPr>
              <a:t>o gerenciamento</a:t>
            </a:r>
            <a:r>
              <a:rPr lang="pt-BR" sz="1200" dirty="0">
                <a:solidFill>
                  <a:schemeClr val="tx1"/>
                </a:solidFill>
              </a:rPr>
              <a:t>, monitoramento e avaliação do acesso e do cuidado</a:t>
            </a:r>
          </a:p>
        </p:txBody>
      </p:sp>
      <p:sp>
        <p:nvSpPr>
          <p:cNvPr id="520" name="CaixaDeTexto 40"/>
          <p:cNvSpPr txBox="1"/>
          <p:nvPr/>
        </p:nvSpPr>
        <p:spPr>
          <a:xfrm>
            <a:off x="220512" y="4504570"/>
            <a:ext cx="4495971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Promoção do cuidado e melhora da condição de saúde do usuário por meio de uma Política de Assistência Farmacêutica fortalecida e </a:t>
            </a:r>
            <a:r>
              <a:rPr lang="pt-BR" sz="1200" dirty="0" smtClean="0">
                <a:solidFill>
                  <a:schemeClr val="tx1"/>
                </a:solidFill>
              </a:rPr>
              <a:t>contínua</a:t>
            </a:r>
          </a:p>
          <a:p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smtClean="0">
                <a:solidFill>
                  <a:schemeClr val="tx1"/>
                </a:solidFill>
              </a:rPr>
              <a:t>Melhoria </a:t>
            </a:r>
            <a:r>
              <a:rPr lang="pt-BR" sz="1200" dirty="0">
                <a:solidFill>
                  <a:schemeClr val="tx1"/>
                </a:solidFill>
              </a:rPr>
              <a:t>dos processos de gerenciamento de informações referentes a ações e serviços na rede de assistência </a:t>
            </a:r>
            <a:r>
              <a:rPr lang="pt-BR" sz="1200" dirty="0" smtClean="0">
                <a:solidFill>
                  <a:schemeClr val="tx1"/>
                </a:solidFill>
              </a:rPr>
              <a:t>farmacêutica</a:t>
            </a:r>
          </a:p>
          <a:p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Aumento </a:t>
            </a:r>
            <a:r>
              <a:rPr lang="pt-BR" sz="1200" dirty="0">
                <a:solidFill>
                  <a:schemeClr val="tx1"/>
                </a:solidFill>
              </a:rPr>
              <a:t>da eficiência administrativa, gerencial e técnica na gestão da </a:t>
            </a:r>
            <a:r>
              <a:rPr lang="pt-BR" sz="1200" dirty="0" smtClean="0">
                <a:solidFill>
                  <a:schemeClr val="tx1"/>
                </a:solidFill>
              </a:rPr>
              <a:t>Assistência Farmacêutica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21" name="CaixaDeTexto 41"/>
          <p:cNvSpPr txBox="1"/>
          <p:nvPr/>
        </p:nvSpPr>
        <p:spPr>
          <a:xfrm>
            <a:off x="8668869" y="4509777"/>
            <a:ext cx="3281972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Ministério da </a:t>
            </a:r>
            <a:r>
              <a:rPr lang="pt-BR" sz="1200" dirty="0" smtClean="0">
                <a:solidFill>
                  <a:schemeClr val="tx1"/>
                </a:solidFill>
              </a:rPr>
              <a:t>Saúde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Secretaria da Fazenda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Secretaria de Inovação, Ciência e </a:t>
            </a:r>
            <a:r>
              <a:rPr lang="pt-BR" sz="1200" dirty="0" smtClean="0">
                <a:solidFill>
                  <a:schemeClr val="tx1"/>
                </a:solidFill>
              </a:rPr>
              <a:t>Tecnologia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Municípios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Coordenadorias Regionais de Saúde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PROCERGS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Instituições de </a:t>
            </a:r>
            <a:r>
              <a:rPr lang="pt-BR" sz="1200" dirty="0" smtClean="0">
                <a:solidFill>
                  <a:schemeClr val="tx1"/>
                </a:solidFill>
              </a:rPr>
              <a:t>Ensino </a:t>
            </a:r>
            <a:r>
              <a:rPr lang="pt-BR" sz="1200" dirty="0">
                <a:solidFill>
                  <a:schemeClr val="tx1"/>
                </a:solidFill>
              </a:rPr>
              <a:t>e </a:t>
            </a:r>
            <a:r>
              <a:rPr lang="pt-BR" sz="1200" dirty="0" smtClean="0">
                <a:solidFill>
                  <a:schemeClr val="tx1"/>
                </a:solidFill>
              </a:rPr>
              <a:t>Pesquisa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Conselhos de Saúde e de </a:t>
            </a:r>
            <a:r>
              <a:rPr lang="pt-BR" sz="1200" dirty="0" smtClean="0">
                <a:solidFill>
                  <a:schemeClr val="tx1"/>
                </a:solidFill>
              </a:rPr>
              <a:t>Classes</a:t>
            </a:r>
            <a:endParaRPr lang="pt-BR" sz="1200" dirty="0">
              <a:solidFill>
                <a:schemeClr val="tx1"/>
              </a:solidFill>
            </a:endParaRPr>
          </a:p>
        </p:txBody>
      </p:sp>
      <p:grpSp>
        <p:nvGrpSpPr>
          <p:cNvPr id="32" name="Grupo 20"/>
          <p:cNvGrpSpPr/>
          <p:nvPr/>
        </p:nvGrpSpPr>
        <p:grpSpPr>
          <a:xfrm>
            <a:off x="1581535" y="6450550"/>
            <a:ext cx="1533879" cy="230830"/>
            <a:chOff x="0" y="57666"/>
            <a:chExt cx="1158236" cy="230829"/>
          </a:xfrm>
        </p:grpSpPr>
        <p:sp>
          <p:nvSpPr>
            <p:cNvPr id="33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solidFill>
              <a:schemeClr val="tx1"/>
            </a:solidFill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Projeto transversal</a:t>
              </a:r>
              <a:endParaRPr b="1" dirty="0"/>
            </a:p>
          </p:txBody>
        </p:sp>
      </p:grpSp>
      <p:grpSp>
        <p:nvGrpSpPr>
          <p:cNvPr id="35" name="Grupo 20"/>
          <p:cNvGrpSpPr/>
          <p:nvPr/>
        </p:nvGrpSpPr>
        <p:grpSpPr>
          <a:xfrm>
            <a:off x="3016055" y="6455783"/>
            <a:ext cx="1533879" cy="230830"/>
            <a:chOff x="0" y="57666"/>
            <a:chExt cx="1158236" cy="230829"/>
          </a:xfrm>
        </p:grpSpPr>
        <p:sp>
          <p:nvSpPr>
            <p:cNvPr id="36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b="1" dirty="0" err="1" smtClean="0"/>
                <a:t>Projeto</a:t>
              </a:r>
              <a:endParaRPr b="1" dirty="0"/>
            </a:p>
          </p:txBody>
        </p:sp>
      </p:grpSp>
      <p:grpSp>
        <p:nvGrpSpPr>
          <p:cNvPr id="38" name="Grupo 20"/>
          <p:cNvGrpSpPr/>
          <p:nvPr/>
        </p:nvGrpSpPr>
        <p:grpSpPr>
          <a:xfrm>
            <a:off x="3891937" y="6457973"/>
            <a:ext cx="1694306" cy="230830"/>
            <a:chOff x="0" y="57666"/>
            <a:chExt cx="1279375" cy="230829"/>
          </a:xfrm>
        </p:grpSpPr>
        <p:sp>
          <p:nvSpPr>
            <p:cNvPr id="39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CaixaDeTexto 32"/>
            <p:cNvSpPr txBox="1"/>
            <p:nvPr/>
          </p:nvSpPr>
          <p:spPr>
            <a:xfrm>
              <a:off x="179998" y="57666"/>
              <a:ext cx="109937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Iniciativa a ser desdobrada</a:t>
              </a:r>
              <a:endParaRPr b="1" dirty="0"/>
            </a:p>
          </p:txBody>
        </p:sp>
      </p:grpSp>
      <p:sp>
        <p:nvSpPr>
          <p:cNvPr id="41" name="CaixaDeTexto 32"/>
          <p:cNvSpPr txBox="1"/>
          <p:nvPr/>
        </p:nvSpPr>
        <p:spPr>
          <a:xfrm>
            <a:off x="153160" y="6448726"/>
            <a:ext cx="1469084" cy="2308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900"/>
            </a:lvl1pPr>
          </a:lstStyle>
          <a:p>
            <a:r>
              <a:rPr lang="pt-BR" b="1" dirty="0" smtClean="0"/>
              <a:t>Classificação da Proposta:</a:t>
            </a:r>
            <a:endParaRPr b="1" dirty="0"/>
          </a:p>
        </p:txBody>
      </p:sp>
      <p:sp>
        <p:nvSpPr>
          <p:cNvPr id="42" name="Retângulo 16"/>
          <p:cNvSpPr/>
          <p:nvPr/>
        </p:nvSpPr>
        <p:spPr>
          <a:xfrm>
            <a:off x="4832668" y="3962049"/>
            <a:ext cx="3720284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aixaDeTexto 27"/>
          <p:cNvSpPr txBox="1"/>
          <p:nvPr/>
        </p:nvSpPr>
        <p:spPr>
          <a:xfrm>
            <a:off x="5385854" y="4100875"/>
            <a:ext cx="277182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RÁPIDOS</a:t>
            </a:r>
            <a:endParaRPr dirty="0"/>
          </a:p>
        </p:txBody>
      </p:sp>
      <p:sp>
        <p:nvSpPr>
          <p:cNvPr id="44" name="CaixaDeTexto 40"/>
          <p:cNvSpPr txBox="1"/>
          <p:nvPr/>
        </p:nvSpPr>
        <p:spPr>
          <a:xfrm>
            <a:off x="4865620" y="4504570"/>
            <a:ext cx="366441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Implementação da solicitação eletrônica de medicamentos especializados e especiais</a:t>
            </a:r>
          </a:p>
        </p:txBody>
      </p:sp>
      <p:pic>
        <p:nvPicPr>
          <p:cNvPr id="45" name="Marca_RS_Final-01.png" descr="Marca_RS_Final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561" y="57545"/>
            <a:ext cx="724506" cy="50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829" b="99396" l="5305" r="100000">
                        <a14:foregroundMark x1="30452" y1="33602" x2="30452" y2="33602"/>
                        <a14:foregroundMark x1="62083" y1="62173" x2="62083" y2="62173"/>
                        <a14:foregroundMark x1="89980" y1="63179" x2="89980" y2="63179"/>
                        <a14:foregroundMark x1="18271" y1="74648" x2="18271" y2="74648"/>
                        <a14:foregroundMark x1="63851" y1="77465" x2="63851" y2="774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99535" y="4018369"/>
            <a:ext cx="486319" cy="47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1188</Words>
  <Application>Microsoft Office PowerPoint</Application>
  <PresentationFormat>Widescreen</PresentationFormat>
  <Paragraphs>189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Gisha</vt:lpstr>
      <vt:lpstr>9_Tema do Office</vt:lpstr>
      <vt:lpstr>Secretaria da Saúde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 DO GOVERNO</dc:title>
  <dc:creator>Carolina Scarparo</dc:creator>
  <cp:lastModifiedBy>Valcir Rossetto</cp:lastModifiedBy>
  <cp:revision>19</cp:revision>
  <dcterms:created xsi:type="dcterms:W3CDTF">2019-04-12T12:13:10Z</dcterms:created>
  <dcterms:modified xsi:type="dcterms:W3CDTF">2019-04-15T18:24:12Z</dcterms:modified>
</cp:coreProperties>
</file>